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9"/>
  </p:notesMasterIdLst>
  <p:sldIdLst>
    <p:sldId id="256" r:id="rId2"/>
    <p:sldId id="267" r:id="rId3"/>
    <p:sldId id="257" r:id="rId4"/>
    <p:sldId id="284" r:id="rId5"/>
    <p:sldId id="290" r:id="rId6"/>
    <p:sldId id="285" r:id="rId7"/>
    <p:sldId id="286" r:id="rId8"/>
    <p:sldId id="287" r:id="rId9"/>
    <p:sldId id="288" r:id="rId10"/>
    <p:sldId id="308" r:id="rId11"/>
    <p:sldId id="309" r:id="rId12"/>
    <p:sldId id="310" r:id="rId13"/>
    <p:sldId id="268" r:id="rId14"/>
    <p:sldId id="264" r:id="rId15"/>
    <p:sldId id="296" r:id="rId16"/>
    <p:sldId id="291" r:id="rId17"/>
    <p:sldId id="311" r:id="rId18"/>
    <p:sldId id="312" r:id="rId19"/>
    <p:sldId id="266" r:id="rId20"/>
    <p:sldId id="265" r:id="rId21"/>
    <p:sldId id="303" r:id="rId22"/>
    <p:sldId id="304" r:id="rId23"/>
    <p:sldId id="306" r:id="rId24"/>
    <p:sldId id="305" r:id="rId25"/>
    <p:sldId id="307" r:id="rId26"/>
    <p:sldId id="269" r:id="rId27"/>
    <p:sldId id="260" r:id="rId28"/>
    <p:sldId id="314" r:id="rId29"/>
    <p:sldId id="315" r:id="rId30"/>
    <p:sldId id="316" r:id="rId31"/>
    <p:sldId id="317" r:id="rId32"/>
    <p:sldId id="318" r:id="rId33"/>
    <p:sldId id="319" r:id="rId34"/>
    <p:sldId id="320" r:id="rId35"/>
    <p:sldId id="321" r:id="rId36"/>
    <p:sldId id="270" r:id="rId37"/>
    <p:sldId id="283" r:id="rId38"/>
    <p:sldId id="293" r:id="rId39"/>
    <p:sldId id="313" r:id="rId40"/>
    <p:sldId id="271" r:id="rId41"/>
    <p:sldId id="272" r:id="rId42"/>
    <p:sldId id="298" r:id="rId43"/>
    <p:sldId id="299" r:id="rId44"/>
    <p:sldId id="300" r:id="rId45"/>
    <p:sldId id="297" r:id="rId46"/>
    <p:sldId id="274"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65595"/>
  </p:normalViewPr>
  <p:slideViewPr>
    <p:cSldViewPr snapToGrid="0" snapToObjects="1">
      <p:cViewPr varScale="1">
        <p:scale>
          <a:sx n="94" d="100"/>
          <a:sy n="94" d="100"/>
        </p:scale>
        <p:origin x="1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F5568-5764-3645-BA47-A2145F42072A}" type="datetimeFigureOut">
              <a:rPr lang="en-IL" smtClean="0"/>
              <a:t>06/10/2020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50163-67CE-1445-A832-1977356FC86B}" type="slidenum">
              <a:rPr lang="en-IL" smtClean="0"/>
              <a:t>‹#›</a:t>
            </a:fld>
            <a:endParaRPr lang="en-IL"/>
          </a:p>
        </p:txBody>
      </p:sp>
    </p:spTree>
    <p:extLst>
      <p:ext uri="{BB962C8B-B14F-4D97-AF65-F5344CB8AC3E}">
        <p14:creationId xmlns:p14="http://schemas.microsoft.com/office/powerpoint/2010/main" val="1907983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nestjs.com/exception-filters#custom-except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אם אתם בונים </a:t>
            </a:r>
            <a:r>
              <a:rPr lang="en-AU" dirty="0"/>
              <a:t>web server side application</a:t>
            </a:r>
            <a:r>
              <a:rPr lang="he-IL" dirty="0"/>
              <a:t>? </a:t>
            </a:r>
            <a:r>
              <a:rPr lang="he-IL" dirty="0" err="1"/>
              <a:t>נסט</a:t>
            </a:r>
            <a:r>
              <a:rPr lang="he-IL" dirty="0"/>
              <a:t> הוא בשבילכם. </a:t>
            </a:r>
          </a:p>
          <a:p>
            <a:pPr algn="r" rtl="1"/>
            <a:r>
              <a:rPr lang="he-IL" dirty="0"/>
              <a:t>אם אתם מכירים </a:t>
            </a:r>
            <a:r>
              <a:rPr lang="he-IL" dirty="0" err="1"/>
              <a:t>אנגולר</a:t>
            </a:r>
            <a:r>
              <a:rPr lang="he-IL" dirty="0"/>
              <a:t> ורוצים לדעת גם לבנות אפליקציות </a:t>
            </a:r>
            <a:r>
              <a:rPr lang="en-AU" dirty="0"/>
              <a:t>server side</a:t>
            </a:r>
            <a:r>
              <a:rPr lang="he-IL" dirty="0"/>
              <a:t> בקלות ובצורה אינטואיטיבית? </a:t>
            </a:r>
            <a:r>
              <a:rPr lang="he-IL" dirty="0" err="1"/>
              <a:t>נסט</a:t>
            </a:r>
            <a:r>
              <a:rPr lang="he-IL" dirty="0"/>
              <a:t> בשבילכם.</a:t>
            </a:r>
          </a:p>
          <a:p>
            <a:pPr algn="r" rtl="1"/>
            <a:r>
              <a:rPr lang="he-IL" dirty="0"/>
              <a:t>למעשה כל מי שמתעסק ב-</a:t>
            </a:r>
            <a:r>
              <a:rPr lang="en-AU" dirty="0"/>
              <a:t>web</a:t>
            </a:r>
            <a:r>
              <a:rPr lang="he-IL" dirty="0"/>
              <a:t> בין אם אתם בונים אפליקציות </a:t>
            </a:r>
            <a:r>
              <a:rPr lang="en-AU" dirty="0"/>
              <a:t>FE</a:t>
            </a:r>
            <a:r>
              <a:rPr lang="he-IL" dirty="0"/>
              <a:t> או </a:t>
            </a:r>
            <a:r>
              <a:rPr lang="en-AU" dirty="0"/>
              <a:t>BE</a:t>
            </a:r>
            <a:r>
              <a:rPr lang="he-IL" dirty="0"/>
              <a:t> ורוצים לשכלל את סט היכולות שלכם עם </a:t>
            </a:r>
            <a:r>
              <a:rPr lang="en-AU" dirty="0"/>
              <a:t>framework</a:t>
            </a:r>
            <a:r>
              <a:rPr lang="he-IL" dirty="0"/>
              <a:t> ל-</a:t>
            </a:r>
            <a:r>
              <a:rPr lang="en-AU" dirty="0"/>
              <a:t>BE</a:t>
            </a:r>
            <a:r>
              <a:rPr lang="he-IL" dirty="0"/>
              <a:t> שיעשה לכם את החיים קלים, יעזור לכם לבנות אפליקציות במהירות וביעילות ובאופן ברור </a:t>
            </a:r>
            <a:r>
              <a:rPr lang="he-IL" dirty="0" err="1"/>
              <a:t>נסט</a:t>
            </a:r>
            <a:r>
              <a:rPr lang="he-IL" dirty="0"/>
              <a:t> הוא בשבילכם.  </a:t>
            </a:r>
          </a:p>
          <a:p>
            <a:pPr marL="0" algn="r" defTabSz="914400" rtl="1" eaLnBrk="1" latinLnBrk="0" hangingPunct="1"/>
            <a:endParaRPr lang="en-IL"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r>
              <a:rPr lang="he-IL" sz="2800" dirty="0"/>
              <a:t>בשנים האחרונות , בזכות נוד </a:t>
            </a:r>
            <a:r>
              <a:rPr lang="en-US" sz="2800" dirty="0" err="1"/>
              <a:t>js</a:t>
            </a:r>
            <a:r>
              <a:rPr lang="en-US" sz="2800" dirty="0"/>
              <a:t> </a:t>
            </a:r>
            <a:r>
              <a:rPr lang="he-IL" sz="2800" dirty="0"/>
              <a:t> הפכה להיות שחקן מרכזי בזירה של ה </a:t>
            </a:r>
            <a:r>
              <a:rPr lang="en-US" sz="2800" dirty="0"/>
              <a:t>BE and FE</a:t>
            </a:r>
          </a:p>
          <a:p>
            <a:pPr marL="171450" indent="-171450" algn="r" defTabSz="914400" rtl="1" eaLnBrk="1" latinLnBrk="0" hangingPunct="1">
              <a:buFont typeface="Arial" panose="020B0604020202020204" pitchFamily="34" charset="0"/>
              <a:buChar char="•"/>
            </a:pPr>
            <a:r>
              <a:rPr lang="he-IL" sz="2800" dirty="0"/>
              <a:t>ההצלחה הזאת הולידה מספר </a:t>
            </a:r>
            <a:r>
              <a:rPr lang="en-US" sz="2800" dirty="0"/>
              <a:t>frameworks </a:t>
            </a:r>
            <a:r>
              <a:rPr lang="he-IL" sz="2800" dirty="0"/>
              <a:t> מפורסמים ומוצלחים כמו </a:t>
            </a:r>
            <a:r>
              <a:rPr lang="en-US" sz="2800" dirty="0"/>
              <a:t>angular </a:t>
            </a:r>
            <a:r>
              <a:rPr lang="en-US" sz="2800" dirty="0" err="1"/>
              <a:t>vue</a:t>
            </a:r>
            <a:r>
              <a:rPr lang="en-US" sz="2800" dirty="0"/>
              <a:t> </a:t>
            </a:r>
            <a:r>
              <a:rPr lang="he-IL" sz="2800" dirty="0"/>
              <a:t>ו </a:t>
            </a:r>
            <a:r>
              <a:rPr lang="en-US" sz="2800" dirty="0"/>
              <a:t>react </a:t>
            </a:r>
            <a:r>
              <a:rPr lang="he-IL" sz="2800" dirty="0"/>
              <a:t> שמאפשרים להגדיל את פריון המתכנתים, וגם לכתוב אפליקציות , בצורה יותר זריזה , מסודרת ומודולריות.</a:t>
            </a:r>
            <a:endParaRPr lang="en-US" sz="2800" dirty="0"/>
          </a:p>
          <a:p>
            <a:pPr marL="171450" indent="-171450" algn="r" defTabSz="914400" rtl="1" eaLnBrk="1" latinLnBrk="0" hangingPunct="1">
              <a:buFont typeface="Arial" panose="020B0604020202020204" pitchFamily="34" charset="0"/>
              <a:buChar char="•"/>
            </a:pPr>
            <a:endParaRPr lang="he-IL" sz="2800"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800" dirty="0"/>
              <a:t>למרות ההצלחה הזאת ולמרות </a:t>
            </a:r>
            <a:r>
              <a:rPr lang="en-US" sz="2800" dirty="0"/>
              <a:t>eco system </a:t>
            </a:r>
            <a:r>
              <a:rPr lang="he-IL" sz="2800" dirty="0"/>
              <a:t>מאוד עשיר עם מלא ספריות, עדיין ישנה בעיה אחת,  בעיה של ארכיטקטורה,</a:t>
            </a:r>
            <a:r>
              <a:rPr lang="en-AU" sz="2800" dirty="0"/>
              <a:t> </a:t>
            </a:r>
            <a:r>
              <a:rPr lang="he-IL" sz="1200" kern="1200" dirty="0" err="1">
                <a:solidFill>
                  <a:schemeClr val="tx1"/>
                </a:solidFill>
                <a:effectLst/>
                <a:latin typeface="+mn-lt"/>
                <a:ea typeface="+mn-ea"/>
                <a:cs typeface="+mn-cs"/>
              </a:rPr>
              <a:t>נסט</a:t>
            </a:r>
            <a:r>
              <a:rPr lang="he-IL" sz="1200" kern="1200" dirty="0">
                <a:solidFill>
                  <a:schemeClr val="tx1"/>
                </a:solidFill>
                <a:effectLst/>
                <a:latin typeface="+mn-lt"/>
                <a:ea typeface="+mn-ea"/>
                <a:cs typeface="+mn-cs"/>
              </a:rPr>
              <a:t> מספקת ארכיטקטורה </a:t>
            </a:r>
            <a:r>
              <a:rPr lang="en-AU" sz="1200" kern="1200" dirty="0">
                <a:solidFill>
                  <a:schemeClr val="tx1"/>
                </a:solidFill>
                <a:effectLst/>
                <a:latin typeface="+mn-lt"/>
                <a:ea typeface="+mn-ea"/>
                <a:cs typeface="+mn-cs"/>
              </a:rPr>
              <a:t>out of the box</a:t>
            </a:r>
            <a:r>
              <a:rPr lang="he-IL" sz="1200" kern="1200" dirty="0">
                <a:solidFill>
                  <a:schemeClr val="tx1"/>
                </a:solidFill>
                <a:effectLst/>
                <a:latin typeface="+mn-lt"/>
                <a:ea typeface="+mn-ea"/>
                <a:cs typeface="+mn-cs"/>
              </a:rPr>
              <a:t> המאפשרת למפתחים וצוותים ליצור אפליקציות </a:t>
            </a:r>
            <a:r>
              <a:rPr lang="en-AU" sz="1200" kern="1200" dirty="0">
                <a:solidFill>
                  <a:schemeClr val="tx1"/>
                </a:solidFill>
                <a:effectLst/>
                <a:latin typeface="+mn-lt"/>
                <a:ea typeface="+mn-ea"/>
                <a:cs typeface="+mn-cs"/>
              </a:rPr>
              <a:t>loosely coupled</a:t>
            </a:r>
            <a:r>
              <a:rPr lang="he-IL" sz="1200" kern="1200" dirty="0">
                <a:solidFill>
                  <a:schemeClr val="tx1"/>
                </a:solidFill>
                <a:effectLst/>
                <a:latin typeface="+mn-lt"/>
                <a:ea typeface="+mn-ea"/>
                <a:cs typeface="+mn-cs"/>
              </a:rPr>
              <a:t> הניתנות לבדיקה, להרחבה בקלות, וקלות לתחזוקה. הארכיטקטורה הזו מושפעת מאוד </a:t>
            </a:r>
            <a:r>
              <a:rPr lang="he-IL" sz="1200" kern="1200" dirty="0" err="1">
                <a:solidFill>
                  <a:schemeClr val="tx1"/>
                </a:solidFill>
                <a:effectLst/>
                <a:latin typeface="+mn-lt"/>
                <a:ea typeface="+mn-ea"/>
                <a:cs typeface="+mn-cs"/>
              </a:rPr>
              <a:t>מאנגולר</a:t>
            </a:r>
            <a:r>
              <a:rPr lang="he-IL" sz="1200" kern="1200" dirty="0">
                <a:solidFill>
                  <a:schemeClr val="tx1"/>
                </a:solidFill>
                <a:effectLst/>
                <a:latin typeface="+mn-lt"/>
                <a:ea typeface="+mn-ea"/>
                <a:cs typeface="+mn-cs"/>
              </a:rPr>
              <a:t>.</a:t>
            </a:r>
            <a:endParaRPr lang="en-IL" sz="1200" kern="1200" dirty="0">
              <a:solidFill>
                <a:schemeClr val="tx1"/>
              </a:solidFill>
              <a:effectLst/>
              <a:latin typeface="+mn-lt"/>
              <a:ea typeface="+mn-ea"/>
              <a:cs typeface="+mn-cs"/>
            </a:endParaRPr>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r>
              <a:rPr lang="he-IL" sz="2800" dirty="0" err="1"/>
              <a:t>נסט</a:t>
            </a:r>
            <a:r>
              <a:rPr lang="he-IL" sz="2800" dirty="0"/>
              <a:t> בנוי על </a:t>
            </a:r>
            <a:r>
              <a:rPr lang="en-US" sz="2800" dirty="0"/>
              <a:t>TS </a:t>
            </a:r>
            <a:r>
              <a:rPr lang="he-IL" sz="2800" dirty="0"/>
              <a:t>ומאחורי הקלעים מבוסס על </a:t>
            </a:r>
            <a:r>
              <a:rPr lang="en-US" sz="2800" dirty="0"/>
              <a:t>express </a:t>
            </a:r>
            <a:r>
              <a:rPr lang="he-IL" sz="2800" dirty="0"/>
              <a:t>או על  </a:t>
            </a:r>
            <a:r>
              <a:rPr lang="en-US" sz="2800" dirty="0" err="1"/>
              <a:t>fastify</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D2850163-67CE-1445-A832-1977356FC86B}" type="slidenum">
              <a:rPr lang="en-IL" smtClean="0"/>
              <a:t>3</a:t>
            </a:fld>
            <a:endParaRPr lang="en-IL"/>
          </a:p>
        </p:txBody>
      </p:sp>
    </p:spTree>
    <p:extLst>
      <p:ext uri="{BB962C8B-B14F-4D97-AF65-F5344CB8AC3E}">
        <p14:creationId xmlns:p14="http://schemas.microsoft.com/office/powerpoint/2010/main" val="148610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מה זה </a:t>
            </a:r>
            <a:r>
              <a:rPr lang="en-US" dirty="0"/>
              <a:t>module?</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הגדרה כללית: זה יחדה לוגית שמאגדת כל השחקנים שמשרתים מטרה אחת.</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br>
              <a:rPr lang="en-US" dirty="0"/>
            </a:br>
            <a:r>
              <a:rPr lang="he-IL" dirty="0"/>
              <a:t>זה </a:t>
            </a:r>
            <a:r>
              <a:rPr lang="en-US" dirty="0"/>
              <a:t>mechanism</a:t>
            </a:r>
            <a:r>
              <a:rPr lang="he-IL" dirty="0"/>
              <a:t> שמאגד כל מיני יחדות קטנות כמו </a:t>
            </a:r>
            <a:r>
              <a:rPr lang="en-US" dirty="0"/>
              <a:t>pipes</a:t>
            </a:r>
            <a:r>
              <a:rPr lang="he-IL" dirty="0"/>
              <a:t>, </a:t>
            </a:r>
            <a:r>
              <a:rPr lang="en-US" dirty="0"/>
              <a:t>services</a:t>
            </a:r>
            <a:r>
              <a:rPr lang="he-IL" dirty="0"/>
              <a:t>...בצורה שהוא יכול להשתלב עם ה </a:t>
            </a:r>
            <a:r>
              <a:rPr lang="en-US" dirty="0"/>
              <a:t>modules </a:t>
            </a:r>
            <a:r>
              <a:rPr lang="he-IL" dirty="0"/>
              <a:t> האחרים, וכולם ביחד יוצרים אפליקציה.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Module </a:t>
            </a:r>
            <a:r>
              <a:rPr lang="he-IL" dirty="0"/>
              <a:t>הוא עצמאי, ובאופן תאורטי אפשר להעביר אותו לאפליקציה אחרת אם המימוש שלו גנרי מספיק ובלי צמודות למודולים אחרים.</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14</a:t>
            </a:fld>
            <a:endParaRPr lang="en-IL"/>
          </a:p>
        </p:txBody>
      </p:sp>
    </p:spTree>
    <p:extLst>
      <p:ext uri="{BB962C8B-B14F-4D97-AF65-F5344CB8AC3E}">
        <p14:creationId xmlns:p14="http://schemas.microsoft.com/office/powerpoint/2010/main" val="59145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כל אפליקציה בנויה לפחות ממודול אחד ה </a:t>
            </a:r>
            <a:r>
              <a:rPr lang="en-US" dirty="0"/>
              <a:t>root module </a:t>
            </a:r>
            <a:r>
              <a:rPr lang="he-IL" dirty="0"/>
              <a:t> שהוא נקודת התחלה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15</a:t>
            </a:fld>
            <a:endParaRPr lang="en-IL"/>
          </a:p>
        </p:txBody>
      </p:sp>
    </p:spTree>
    <p:extLst>
      <p:ext uri="{BB962C8B-B14F-4D97-AF65-F5344CB8AC3E}">
        <p14:creationId xmlns:p14="http://schemas.microsoft.com/office/powerpoint/2010/main" val="2570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16</a:t>
            </a:fld>
            <a:endParaRPr lang="en-IL"/>
          </a:p>
        </p:txBody>
      </p:sp>
    </p:spTree>
    <p:extLst>
      <p:ext uri="{BB962C8B-B14F-4D97-AF65-F5344CB8AC3E}">
        <p14:creationId xmlns:p14="http://schemas.microsoft.com/office/powerpoint/2010/main" val="309564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17</a:t>
            </a:fld>
            <a:endParaRPr lang="en-IL"/>
          </a:p>
        </p:txBody>
      </p:sp>
    </p:spTree>
    <p:extLst>
      <p:ext uri="{BB962C8B-B14F-4D97-AF65-F5344CB8AC3E}">
        <p14:creationId xmlns:p14="http://schemas.microsoft.com/office/powerpoint/2010/main" val="103674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18</a:t>
            </a:fld>
            <a:endParaRPr lang="en-IL"/>
          </a:p>
        </p:txBody>
      </p:sp>
    </p:spTree>
    <p:extLst>
      <p:ext uri="{BB962C8B-B14F-4D97-AF65-F5344CB8AC3E}">
        <p14:creationId xmlns:p14="http://schemas.microsoft.com/office/powerpoint/2010/main" val="309987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t>
            </a:r>
            <a:r>
              <a:rPr lang="en-IL" sz="1200" kern="1200" dirty="0">
                <a:solidFill>
                  <a:schemeClr val="tx1"/>
                </a:solidFill>
                <a:effectLst/>
                <a:latin typeface="+mn-lt"/>
                <a:ea typeface="+mn-ea"/>
                <a:cs typeface="+mn-cs"/>
              </a:rPr>
              <a:t>ontroller </a:t>
            </a:r>
            <a:r>
              <a:rPr lang="he-IL" sz="1200" kern="1200" dirty="0">
                <a:solidFill>
                  <a:schemeClr val="tx1"/>
                </a:solidFill>
                <a:effectLst/>
                <a:latin typeface="+mn-lt"/>
                <a:ea typeface="+mn-ea"/>
                <a:cs typeface="+mn-cs"/>
              </a:rPr>
              <a:t>הוא אחראי על תיפול בבקשות נכנסות מה </a:t>
            </a:r>
            <a:r>
              <a:rPr lang="en-IL" sz="1200" kern="1200" dirty="0">
                <a:solidFill>
                  <a:schemeClr val="tx1"/>
                </a:solidFill>
                <a:effectLst/>
                <a:latin typeface="+mn-lt"/>
                <a:ea typeface="+mn-ea"/>
                <a:cs typeface="+mn-cs"/>
              </a:rPr>
              <a:t>client </a:t>
            </a:r>
            <a:r>
              <a:rPr lang="he-IL" sz="1200" kern="1200" dirty="0">
                <a:solidFill>
                  <a:schemeClr val="tx1"/>
                </a:solidFill>
                <a:effectLst/>
                <a:latin typeface="+mn-lt"/>
                <a:ea typeface="+mn-ea"/>
                <a:cs typeface="+mn-cs"/>
              </a:rPr>
              <a:t> ותפקיד המרכזי שלו הוא לנווט את הבקשות ליחידת טיפול ייעודית ,הוא מחזיק את טבלת ה </a:t>
            </a:r>
            <a:r>
              <a:rPr lang="en-IL" sz="1200" kern="1200" dirty="0">
                <a:solidFill>
                  <a:schemeClr val="tx1"/>
                </a:solidFill>
                <a:effectLst/>
                <a:latin typeface="+mn-lt"/>
                <a:ea typeface="+mn-ea"/>
                <a:cs typeface="+mn-cs"/>
              </a:rPr>
              <a:t>routing</a:t>
            </a: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בדרך כלל כל </a:t>
            </a:r>
            <a:r>
              <a:rPr lang="en-IL" sz="1200" kern="1200" dirty="0">
                <a:solidFill>
                  <a:schemeClr val="tx1"/>
                </a:solidFill>
                <a:effectLst/>
                <a:latin typeface="+mn-lt"/>
                <a:ea typeface="+mn-ea"/>
                <a:cs typeface="+mn-cs"/>
              </a:rPr>
              <a:t>controller </a:t>
            </a:r>
            <a:r>
              <a:rPr lang="he-IL" sz="1200" kern="1200" dirty="0">
                <a:solidFill>
                  <a:schemeClr val="tx1"/>
                </a:solidFill>
                <a:effectLst/>
                <a:latin typeface="+mn-lt"/>
                <a:ea typeface="+mn-ea"/>
                <a:cs typeface="+mn-cs"/>
              </a:rPr>
              <a:t> משרת מספר </a:t>
            </a:r>
            <a:r>
              <a:rPr lang="en-IL" sz="1200" kern="1200" dirty="0">
                <a:solidFill>
                  <a:schemeClr val="tx1"/>
                </a:solidFill>
                <a:effectLst/>
                <a:latin typeface="+mn-lt"/>
                <a:ea typeface="+mn-ea"/>
                <a:cs typeface="+mn-cs"/>
              </a:rPr>
              <a:t>routes </a:t>
            </a:r>
            <a:r>
              <a:rPr lang="he-IL" sz="1200" kern="1200" dirty="0">
                <a:solidFill>
                  <a:schemeClr val="tx1"/>
                </a:solidFill>
                <a:effectLst/>
                <a:latin typeface="+mn-lt"/>
                <a:ea typeface="+mn-ea"/>
                <a:cs typeface="+mn-cs"/>
              </a:rPr>
              <a:t> </a:t>
            </a:r>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19</a:t>
            </a:fld>
            <a:endParaRPr lang="en-IL"/>
          </a:p>
        </p:txBody>
      </p:sp>
    </p:spTree>
    <p:extLst>
      <p:ext uri="{BB962C8B-B14F-4D97-AF65-F5344CB8AC3E}">
        <p14:creationId xmlns:p14="http://schemas.microsoft.com/office/powerpoint/2010/main" val="422771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kern="1200" dirty="0">
                <a:solidFill>
                  <a:schemeClr val="tx1"/>
                </a:solidFill>
                <a:effectLst/>
                <a:latin typeface="+mn-lt"/>
                <a:ea typeface="+mn-ea"/>
                <a:cs typeface="+mn-cs"/>
              </a:rPr>
              <a:t>Provider </a:t>
            </a:r>
            <a:r>
              <a:rPr lang="he-IL" sz="1200" kern="1200" dirty="0">
                <a:solidFill>
                  <a:schemeClr val="tx1"/>
                </a:solidFill>
                <a:effectLst/>
                <a:latin typeface="+mn-lt"/>
                <a:ea typeface="+mn-ea"/>
                <a:cs typeface="+mn-cs"/>
              </a:rPr>
              <a:t> הוא מרכיב הכי חשוב , הוא כל מה שהוא בר הזרקה</a:t>
            </a:r>
            <a:r>
              <a:rPr lang="en-IL" sz="1200" kern="1200" dirty="0">
                <a:solidFill>
                  <a:schemeClr val="tx1"/>
                </a:solidFill>
                <a:effectLst/>
                <a:latin typeface="+mn-lt"/>
                <a:ea typeface="+mn-ea"/>
                <a:cs typeface="+mn-cs"/>
              </a:rPr>
              <a:t>services, repositories, factories, helpers </a:t>
            </a:r>
          </a:p>
          <a:p>
            <a:pPr algn="r" rtl="1"/>
            <a:r>
              <a:rPr lang="he-IL" sz="1200" kern="1200" dirty="0">
                <a:solidFill>
                  <a:schemeClr val="tx1"/>
                </a:solidFill>
                <a:effectLst/>
                <a:latin typeface="+mn-lt"/>
                <a:ea typeface="+mn-ea"/>
                <a:cs typeface="+mn-cs"/>
              </a:rPr>
              <a:t>ולרוב שמה נכתוב את </a:t>
            </a:r>
            <a:r>
              <a:rPr lang="en-US" sz="1200" kern="1200" dirty="0">
                <a:solidFill>
                  <a:schemeClr val="tx1"/>
                </a:solidFill>
                <a:effectLst/>
                <a:latin typeface="+mn-lt"/>
                <a:ea typeface="+mn-ea"/>
                <a:cs typeface="+mn-cs"/>
              </a:rPr>
              <a:t>business logic </a:t>
            </a:r>
            <a:r>
              <a:rPr lang="he-IL" sz="1200" kern="1200" dirty="0">
                <a:solidFill>
                  <a:schemeClr val="tx1"/>
                </a:solidFill>
                <a:effectLst/>
                <a:latin typeface="+mn-lt"/>
                <a:ea typeface="+mn-ea"/>
                <a:cs typeface="+mn-cs"/>
              </a:rPr>
              <a:t> שלנו</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בסוף בעזרת ה </a:t>
            </a:r>
            <a:r>
              <a:rPr lang="en-US" sz="1200" kern="1200" dirty="0">
                <a:solidFill>
                  <a:schemeClr val="tx1"/>
                </a:solidFill>
                <a:effectLst/>
                <a:latin typeface="+mn-lt"/>
                <a:ea typeface="+mn-ea"/>
                <a:cs typeface="+mn-cs"/>
              </a:rPr>
              <a:t>DI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NESTJS</a:t>
            </a:r>
            <a:r>
              <a:rPr lang="he-IL" sz="1200" kern="1200" dirty="0">
                <a:solidFill>
                  <a:schemeClr val="tx1"/>
                </a:solidFill>
                <a:effectLst/>
                <a:latin typeface="+mn-lt"/>
                <a:ea typeface="+mn-ea"/>
                <a:cs typeface="+mn-cs"/>
              </a:rPr>
              <a:t> לוקח את ה </a:t>
            </a:r>
            <a:r>
              <a:rPr lang="en-US"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ויוצר חיווט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20</a:t>
            </a:fld>
            <a:endParaRPr lang="en-IL"/>
          </a:p>
        </p:txBody>
      </p:sp>
    </p:spTree>
    <p:extLst>
      <p:ext uri="{BB962C8B-B14F-4D97-AF65-F5344CB8AC3E}">
        <p14:creationId xmlns:p14="http://schemas.microsoft.com/office/powerpoint/2010/main" val="1552161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r" rtl="1">
              <a:buFont typeface="Arial" panose="020B0604020202020204" pitchFamily="34" charset="0"/>
              <a:buChar char="•"/>
            </a:pPr>
            <a:r>
              <a:rPr lang="en-US" sz="1200" b="0" i="0" kern="1200" dirty="0">
                <a:solidFill>
                  <a:schemeClr val="tx1"/>
                </a:solidFill>
                <a:effectLst/>
                <a:latin typeface="+mn-lt"/>
                <a:ea typeface="+mn-ea"/>
                <a:cs typeface="+mn-cs"/>
              </a:rPr>
              <a:t>Nest is built around a language feature called </a:t>
            </a:r>
            <a:r>
              <a:rPr lang="en-US" sz="1200" b="1" i="0" kern="1200" dirty="0">
                <a:solidFill>
                  <a:schemeClr val="tx1"/>
                </a:solidFill>
                <a:effectLst/>
                <a:latin typeface="+mn-lt"/>
                <a:ea typeface="+mn-ea"/>
                <a:cs typeface="+mn-cs"/>
              </a:rPr>
              <a:t>decorators</a:t>
            </a:r>
            <a:r>
              <a:rPr lang="en-US" sz="1200" b="0" i="0" kern="1200" dirty="0">
                <a:solidFill>
                  <a:schemeClr val="tx1"/>
                </a:solidFill>
                <a:effectLst/>
                <a:latin typeface="+mn-lt"/>
                <a:ea typeface="+mn-ea"/>
                <a:cs typeface="+mn-cs"/>
              </a:rPr>
              <a:t>. Decorators are a well-known concept in a lot of commonly used programming languages, but in the JavaScript world, they're still relatively new</a:t>
            </a:r>
            <a:endParaRPr lang="en-IL" dirty="0"/>
          </a:p>
          <a:p>
            <a:pPr marL="171450" lvl="0" indent="-171450" algn="r" rtl="1">
              <a:buFont typeface="Arial" panose="020B0604020202020204" pitchFamily="34" charset="0"/>
              <a:buChar char="•"/>
            </a:pPr>
            <a:endParaRPr lang="en-IL" dirty="0"/>
          </a:p>
          <a:p>
            <a:pPr marL="171450" lvl="0" indent="-171450" algn="r" rtl="1">
              <a:buFont typeface="Arial" panose="020B0604020202020204" pitchFamily="34" charset="0"/>
              <a:buChar char="•"/>
            </a:pPr>
            <a:r>
              <a:rPr lang="en-IL" dirty="0"/>
              <a:t>Decorator</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r>
              <a:rPr lang="he-IL" sz="1200" b="0" kern="1200" dirty="0">
                <a:solidFill>
                  <a:schemeClr val="tx1"/>
                </a:solidFill>
                <a:effectLst/>
                <a:latin typeface="+mn-lt"/>
                <a:ea typeface="+mn-ea"/>
                <a:cs typeface="+mn-cs"/>
              </a:rPr>
              <a:t>הוא סוג מיוחד של הכרזה, שיכול להיות קשור </a:t>
            </a:r>
            <a:r>
              <a:rPr lang="en-US" sz="1200" b="0" kern="1200" dirty="0">
                <a:solidFill>
                  <a:schemeClr val="tx1"/>
                </a:solidFill>
                <a:effectLst/>
                <a:latin typeface="+mn-lt"/>
                <a:ea typeface="+mn-ea"/>
                <a:cs typeface="+mn-cs"/>
              </a:rPr>
              <a:t>class</a:t>
            </a:r>
            <a:r>
              <a:rPr lang="he-IL"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function</a:t>
            </a:r>
            <a:r>
              <a:rPr lang="he-IL"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property</a:t>
            </a:r>
            <a:r>
              <a:rPr lang="he-IL" sz="1200" b="0" kern="1200" dirty="0">
                <a:solidFill>
                  <a:schemeClr val="tx1"/>
                </a:solidFill>
                <a:effectLst/>
                <a:latin typeface="+mn-lt"/>
                <a:ea typeface="+mn-ea"/>
                <a:cs typeface="+mn-cs"/>
              </a:rPr>
              <a:t> או </a:t>
            </a:r>
            <a:r>
              <a:rPr lang="en-US" sz="1200" b="0" kern="1200" dirty="0">
                <a:solidFill>
                  <a:schemeClr val="tx1"/>
                </a:solidFill>
                <a:effectLst/>
                <a:latin typeface="+mn-lt"/>
                <a:ea typeface="+mn-ea"/>
                <a:cs typeface="+mn-cs"/>
              </a:rPr>
              <a:t>parameter</a:t>
            </a:r>
            <a:r>
              <a:rPr lang="he-IL" sz="1200" b="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kern="1200" dirty="0">
                <a:solidFill>
                  <a:schemeClr val="tx1"/>
                </a:solidFill>
                <a:effectLst/>
                <a:latin typeface="+mn-lt"/>
                <a:ea typeface="+mn-ea"/>
                <a:cs typeface="+mn-cs"/>
              </a:rPr>
              <a:t>יש להם שני תפקידים להוסיף </a:t>
            </a:r>
            <a:r>
              <a:rPr lang="en-US" sz="1200" b="0" kern="1200" dirty="0">
                <a:solidFill>
                  <a:schemeClr val="tx1"/>
                </a:solidFill>
                <a:effectLst/>
                <a:latin typeface="+mn-lt"/>
                <a:ea typeface="+mn-ea"/>
                <a:cs typeface="+mn-cs"/>
              </a:rPr>
              <a:t>meta data</a:t>
            </a:r>
          </a:p>
          <a:p>
            <a:pPr algn="r" rtl="1"/>
            <a:r>
              <a:rPr lang="he-IL" dirty="0"/>
              <a:t>וגם להוסיף פונקציונליות</a:t>
            </a:r>
          </a:p>
          <a:p>
            <a:pPr algn="r" rtl="1"/>
            <a:r>
              <a:rPr lang="he-IL" dirty="0"/>
              <a:t>זו היא דרך אסתטית יותר להוסיף חתיכת קוד עם </a:t>
            </a:r>
            <a:r>
              <a:rPr lang="en-US" dirty="0"/>
              <a:t>function</a:t>
            </a:r>
          </a:p>
          <a:p>
            <a:pPr algn="r" rtl="1"/>
            <a:r>
              <a:rPr lang="en-US" dirty="0"/>
              <a:t> Decorator </a:t>
            </a:r>
            <a:r>
              <a:rPr lang="he-IL" dirty="0"/>
              <a:t>נמצא עדיין ב </a:t>
            </a:r>
            <a:r>
              <a:rPr lang="en-US" dirty="0"/>
              <a:t>stage 2 in JS</a:t>
            </a:r>
            <a:r>
              <a:rPr lang="he-IL" dirty="0"/>
              <a:t> אבל תפס תאוצה חזקה עם </a:t>
            </a:r>
            <a:r>
              <a:rPr lang="en-US" dirty="0"/>
              <a:t>TS</a:t>
            </a:r>
            <a:endParaRPr lang="he-IL" dirty="0"/>
          </a:p>
          <a:p>
            <a:pPr algn="r" rtl="1"/>
            <a:endParaRPr lang="he-IL" dirty="0"/>
          </a:p>
          <a:p>
            <a:pPr algn="r" rtl="1"/>
            <a:r>
              <a:rPr lang="en-US" dirty="0"/>
              <a:t>symbol @</a:t>
            </a:r>
          </a:p>
          <a:p>
            <a:pPr algn="r" rtl="1"/>
            <a:endParaRPr lang="en-US" dirty="0"/>
          </a:p>
          <a:p>
            <a:pPr algn="r" rtl="1"/>
            <a:r>
              <a:rPr lang="he-IL" dirty="0"/>
              <a:t>ה </a:t>
            </a:r>
            <a:r>
              <a:rPr lang="en-US" dirty="0"/>
              <a:t>decorator </a:t>
            </a:r>
            <a:r>
              <a:rPr lang="he-IL" dirty="0"/>
              <a:t>  ב.</a:t>
            </a:r>
            <a:r>
              <a:rPr lang="en-US" dirty="0"/>
              <a:t>controllers </a:t>
            </a:r>
            <a:r>
              <a:rPr lang="he-IL" dirty="0"/>
              <a:t> מאפשרים ליצור </a:t>
            </a:r>
            <a:r>
              <a:rPr lang="en-US" dirty="0"/>
              <a:t>routing table</a:t>
            </a:r>
          </a:p>
          <a:p>
            <a:pPr algn="r" rtl="1"/>
            <a:endParaRPr lang="en-US" dirty="0"/>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21</a:t>
            </a:fld>
            <a:endParaRPr lang="en-IL"/>
          </a:p>
        </p:txBody>
      </p:sp>
    </p:spTree>
    <p:extLst>
      <p:ext uri="{BB962C8B-B14F-4D97-AF65-F5344CB8AC3E}">
        <p14:creationId xmlns:p14="http://schemas.microsoft.com/office/powerpoint/2010/main" val="126946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22</a:t>
            </a:fld>
            <a:endParaRPr lang="en-IL"/>
          </a:p>
        </p:txBody>
      </p:sp>
    </p:spTree>
    <p:extLst>
      <p:ext uri="{BB962C8B-B14F-4D97-AF65-F5344CB8AC3E}">
        <p14:creationId xmlns:p14="http://schemas.microsoft.com/office/powerpoint/2010/main" val="3243092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23</a:t>
            </a:fld>
            <a:endParaRPr lang="en-IL"/>
          </a:p>
        </p:txBody>
      </p:sp>
    </p:spTree>
    <p:extLst>
      <p:ext uri="{BB962C8B-B14F-4D97-AF65-F5344CB8AC3E}">
        <p14:creationId xmlns:p14="http://schemas.microsoft.com/office/powerpoint/2010/main" val="155906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עכשיו שכולנו יודעים מה זה </a:t>
            </a:r>
            <a:r>
              <a:rPr lang="en-IL" sz="1800" kern="1200" dirty="0">
                <a:solidFill>
                  <a:schemeClr val="tx1"/>
                </a:solidFill>
                <a:effectLst/>
                <a:latin typeface="+mn-lt"/>
                <a:ea typeface="+mn-ea"/>
                <a:cs typeface="+mn-cs"/>
              </a:rPr>
              <a:t>nest </a:t>
            </a:r>
            <a:r>
              <a:rPr lang="he-IL" sz="1800" kern="1200" dirty="0">
                <a:solidFill>
                  <a:schemeClr val="tx1"/>
                </a:solidFill>
                <a:effectLst/>
                <a:latin typeface="+mn-lt"/>
                <a:ea typeface="+mn-ea"/>
                <a:cs typeface="+mn-cs"/>
              </a:rPr>
              <a:t>נשאר לנו להבין למה כדאי להשתמש בו!</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מבוסס </a:t>
            </a:r>
            <a:r>
              <a:rPr lang="en-IL" sz="1800" kern="1200" dirty="0">
                <a:solidFill>
                  <a:schemeClr val="tx1"/>
                </a:solidFill>
                <a:effectLst/>
                <a:latin typeface="+mn-lt"/>
                <a:ea typeface="+mn-ea"/>
                <a:cs typeface="+mn-cs"/>
              </a:rPr>
              <a:t>TS </a:t>
            </a:r>
            <a:r>
              <a:rPr lang="he-IL" sz="1800" kern="1200" dirty="0">
                <a:solidFill>
                  <a:schemeClr val="tx1"/>
                </a:solidFill>
                <a:effectLst/>
                <a:latin typeface="+mn-lt"/>
                <a:ea typeface="+mn-ea"/>
                <a:cs typeface="+mn-cs"/>
              </a:rPr>
              <a:t> שמאפשר לגלות שגיאות בזמן כתיבה ולא בזמן הרצה </a:t>
            </a:r>
            <a:r>
              <a:rPr lang="en-US" sz="1800" kern="1200" dirty="0">
                <a:solidFill>
                  <a:schemeClr val="tx1"/>
                </a:solidFill>
                <a:effectLst/>
                <a:latin typeface="+mn-lt"/>
                <a:ea typeface="+mn-ea"/>
                <a:cs typeface="+mn-cs"/>
              </a:rPr>
              <a:t>fail fast</a:t>
            </a: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אז בקצרה למי שלא מכיר במה עוזר לנו </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למעשה הוא סופר סט של </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והוא מתקמפל להיות </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מה שאומר שהוא נותן לנו את האפשרות ״ליפול״ בשלב הקומפילציה בגלל שגיאות כאלה ואחרות ולכן מקצר את תהליך הפיתוח. נופלים בקומפילציה במקום ב-</a:t>
            </a:r>
            <a:r>
              <a:rPr lang="en-AU" sz="1800" kern="1200" dirty="0">
                <a:solidFill>
                  <a:schemeClr val="tx1"/>
                </a:solidFill>
                <a:effectLst/>
                <a:latin typeface="+mn-lt"/>
                <a:ea typeface="+mn-ea"/>
                <a:cs typeface="+mn-cs"/>
              </a:rPr>
              <a:t>run time</a:t>
            </a: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ל-</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יש את הקונספט של </a:t>
            </a:r>
            <a:r>
              <a:rPr lang="en-AU" sz="1800" kern="1200" dirty="0">
                <a:solidFill>
                  <a:schemeClr val="tx1"/>
                </a:solidFill>
                <a:effectLst/>
                <a:latin typeface="+mn-lt"/>
                <a:ea typeface="+mn-ea"/>
                <a:cs typeface="+mn-cs"/>
              </a:rPr>
              <a:t>Type check</a:t>
            </a:r>
            <a:r>
              <a:rPr lang="he-IL" sz="1800" kern="1200" dirty="0">
                <a:solidFill>
                  <a:schemeClr val="tx1"/>
                </a:solidFill>
                <a:effectLst/>
                <a:latin typeface="+mn-lt"/>
                <a:ea typeface="+mn-ea"/>
                <a:cs typeface="+mn-cs"/>
              </a:rPr>
              <a:t> כאשר ב-</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אין. אפשר להגדיר </a:t>
            </a:r>
            <a:r>
              <a:rPr lang="en-AU" sz="1800" kern="1200" dirty="0">
                <a:solidFill>
                  <a:schemeClr val="tx1"/>
                </a:solidFill>
                <a:effectLst/>
                <a:latin typeface="+mn-lt"/>
                <a:ea typeface="+mn-ea"/>
                <a:cs typeface="+mn-cs"/>
              </a:rPr>
              <a:t>types</a:t>
            </a:r>
            <a:r>
              <a:rPr lang="he-IL" sz="1800" kern="1200" dirty="0">
                <a:solidFill>
                  <a:schemeClr val="tx1"/>
                </a:solidFill>
                <a:effectLst/>
                <a:latin typeface="+mn-lt"/>
                <a:ea typeface="+mn-ea"/>
                <a:cs typeface="+mn-cs"/>
              </a:rPr>
              <a:t> ו-</a:t>
            </a:r>
            <a:r>
              <a:rPr lang="en-AU" sz="1800" kern="1200" dirty="0">
                <a:solidFill>
                  <a:schemeClr val="tx1"/>
                </a:solidFill>
                <a:effectLst/>
                <a:latin typeface="+mn-lt"/>
                <a:ea typeface="+mn-ea"/>
                <a:cs typeface="+mn-cs"/>
              </a:rPr>
              <a:t>interfaces</a:t>
            </a:r>
            <a:r>
              <a:rPr lang="he-IL" sz="1800" kern="1200" dirty="0">
                <a:solidFill>
                  <a:schemeClr val="tx1"/>
                </a:solidFill>
                <a:effectLst/>
                <a:latin typeface="+mn-lt"/>
                <a:ea typeface="+mn-ea"/>
                <a:cs typeface="+mn-cs"/>
              </a:rPr>
              <a:t> שצריך לממש ולמעשה אם הם לא יבואו לידי ביטוי, ניפול בקומפילציה.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בנוסף ב-</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יש את הקונספט של </a:t>
            </a:r>
            <a:r>
              <a:rPr lang="en-AU" sz="1800" kern="1200" dirty="0">
                <a:solidFill>
                  <a:schemeClr val="tx1"/>
                </a:solidFill>
                <a:effectLst/>
                <a:latin typeface="+mn-lt"/>
                <a:ea typeface="+mn-ea"/>
                <a:cs typeface="+mn-cs"/>
              </a:rPr>
              <a:t>generics</a:t>
            </a:r>
            <a:r>
              <a:rPr lang="he-IL" sz="1800" kern="1200" dirty="0">
                <a:solidFill>
                  <a:schemeClr val="tx1"/>
                </a:solidFill>
                <a:effectLst/>
                <a:latin typeface="+mn-lt"/>
                <a:ea typeface="+mn-ea"/>
                <a:cs typeface="+mn-cs"/>
              </a:rPr>
              <a:t> למשל מי שאולי מכיר מ-</a:t>
            </a:r>
            <a:r>
              <a:rPr lang="en-AU" sz="1800" kern="1200" dirty="0">
                <a:solidFill>
                  <a:schemeClr val="tx1"/>
                </a:solidFill>
                <a:effectLst/>
                <a:latin typeface="+mn-lt"/>
                <a:ea typeface="+mn-ea"/>
                <a:cs typeface="+mn-cs"/>
              </a:rPr>
              <a:t>java</a:t>
            </a:r>
            <a:r>
              <a:rPr lang="he-IL" sz="1800" kern="1200" dirty="0">
                <a:solidFill>
                  <a:schemeClr val="tx1"/>
                </a:solidFill>
                <a:effectLst/>
                <a:latin typeface="+mn-lt"/>
                <a:ea typeface="+mn-ea"/>
                <a:cs typeface="+mn-cs"/>
              </a:rPr>
              <a:t> או מ-</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עצמו עוד קונספט שאין ב-</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 שזו דרך לגרום מרכיב </a:t>
            </a:r>
            <a:r>
              <a:rPr lang="he-IL" sz="1800" kern="1200" dirty="0" err="1">
                <a:solidFill>
                  <a:schemeClr val="tx1"/>
                </a:solidFill>
                <a:effectLst/>
                <a:latin typeface="+mn-lt"/>
                <a:ea typeface="+mn-ea"/>
                <a:cs typeface="+mn-cs"/>
              </a:rPr>
              <a:t>מסויים</a:t>
            </a:r>
            <a:r>
              <a:rPr lang="he-IL" sz="1800" kern="1200" dirty="0">
                <a:solidFill>
                  <a:schemeClr val="tx1"/>
                </a:solidFill>
                <a:effectLst/>
                <a:latin typeface="+mn-lt"/>
                <a:ea typeface="+mn-ea"/>
                <a:cs typeface="+mn-cs"/>
              </a:rPr>
              <a:t> בקוד כמו פונקציה למשל להיות לא </a:t>
            </a:r>
            <a:r>
              <a:rPr lang="en-AU" sz="1800" kern="1200" dirty="0">
                <a:solidFill>
                  <a:schemeClr val="tx1"/>
                </a:solidFill>
                <a:effectLst/>
                <a:latin typeface="+mn-lt"/>
                <a:ea typeface="+mn-ea"/>
                <a:cs typeface="+mn-cs"/>
              </a:rPr>
              <a:t> </a:t>
            </a:r>
            <a:r>
              <a:rPr lang="he-IL" sz="1800" kern="1200" dirty="0">
                <a:solidFill>
                  <a:schemeClr val="tx1"/>
                </a:solidFill>
                <a:effectLst/>
                <a:latin typeface="+mn-lt"/>
                <a:ea typeface="+mn-ea"/>
                <a:cs typeface="+mn-cs"/>
              </a:rPr>
              <a:t>מוגבל ל-</a:t>
            </a:r>
            <a:r>
              <a:rPr lang="en-AU" sz="1800" kern="1200" dirty="0">
                <a:solidFill>
                  <a:schemeClr val="tx1"/>
                </a:solidFill>
                <a:effectLst/>
                <a:latin typeface="+mn-lt"/>
                <a:ea typeface="+mn-ea"/>
                <a:cs typeface="+mn-cs"/>
              </a:rPr>
              <a:t>type </a:t>
            </a:r>
            <a:r>
              <a:rPr lang="he-IL" sz="1800" kern="1200" dirty="0">
                <a:solidFill>
                  <a:schemeClr val="tx1"/>
                </a:solidFill>
                <a:effectLst/>
                <a:latin typeface="+mn-lt"/>
                <a:ea typeface="+mn-ea"/>
                <a:cs typeface="+mn-cs"/>
              </a:rPr>
              <a:t> אחד ספציפי.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ואני בטוח שיש עוד שאני לא זוכר וחלקכם כנראה שכן אבל אלו עיקר הדברים. </a:t>
            </a:r>
            <a:endParaRPr lang="en-AU" sz="18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4</a:t>
            </a:fld>
            <a:endParaRPr lang="en-IL"/>
          </a:p>
        </p:txBody>
      </p:sp>
    </p:spTree>
    <p:extLst>
      <p:ext uri="{BB962C8B-B14F-4D97-AF65-F5344CB8AC3E}">
        <p14:creationId xmlns:p14="http://schemas.microsoft.com/office/powerpoint/2010/main" val="285311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err="1"/>
              <a:t>nestJS</a:t>
            </a:r>
            <a:r>
              <a:rPr lang="en-US" dirty="0"/>
              <a:t> </a:t>
            </a:r>
            <a:r>
              <a:rPr lang="he-IL" dirty="0"/>
              <a:t> מגיע עם </a:t>
            </a:r>
            <a:r>
              <a:rPr lang="en-US" dirty="0"/>
              <a:t>exception filter </a:t>
            </a:r>
            <a:r>
              <a:rPr lang="he-IL" dirty="0"/>
              <a:t> מובנה שמטפל בכל ה </a:t>
            </a:r>
            <a:r>
              <a:rPr lang="en-US" dirty="0"/>
              <a:t>exception </a:t>
            </a:r>
            <a:r>
              <a:rPr lang="he-IL" dirty="0"/>
              <a:t> שהמתכנת לא דאג לטפל בהם. כאשר קורה </a:t>
            </a:r>
            <a:r>
              <a:rPr lang="en-US" dirty="0"/>
              <a:t>exception </a:t>
            </a:r>
            <a:r>
              <a:rPr lang="he-IL" dirty="0"/>
              <a:t> ה </a:t>
            </a:r>
            <a:r>
              <a:rPr lang="en-US" dirty="0"/>
              <a:t>layer </a:t>
            </a:r>
            <a:r>
              <a:rPr lang="he-IL" dirty="0"/>
              <a:t>  הזה תופס אותו ושולח למשתמש שגיאה ידידותית.</a:t>
            </a: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24</a:t>
            </a:fld>
            <a:endParaRPr lang="en-IL"/>
          </a:p>
        </p:txBody>
      </p:sp>
    </p:spTree>
    <p:extLst>
      <p:ext uri="{BB962C8B-B14F-4D97-AF65-F5344CB8AC3E}">
        <p14:creationId xmlns:p14="http://schemas.microsoft.com/office/powerpoint/2010/main" val="357395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Throwing standard exceptions</a:t>
            </a:r>
            <a:endParaRPr lang="he-IL" sz="1200" b="1" i="0" kern="1200" dirty="0">
              <a:solidFill>
                <a:schemeClr val="tx1"/>
              </a:solidFill>
              <a:effectLst/>
              <a:latin typeface="+mn-lt"/>
              <a:ea typeface="+mn-ea"/>
              <a:cs typeface="+mn-cs"/>
            </a:endParaRPr>
          </a:p>
          <a:p>
            <a:pPr algn="r" rtl="1"/>
            <a:r>
              <a:rPr lang="en-US" sz="1200" b="1" i="0" kern="1200" dirty="0">
                <a:solidFill>
                  <a:schemeClr val="tx1"/>
                </a:solidFill>
                <a:effectLst/>
                <a:latin typeface="+mn-lt"/>
                <a:ea typeface="+mn-ea"/>
                <a:cs typeface="+mn-cs"/>
              </a:rPr>
              <a:t>Custom exceptions</a:t>
            </a:r>
            <a:r>
              <a:rPr lang="en-US" sz="1200" b="1" i="0" u="none" strike="noStrike" kern="1200" dirty="0">
                <a:solidFill>
                  <a:schemeClr val="tx1"/>
                </a:solidFill>
                <a:effectLst/>
                <a:latin typeface="+mn-lt"/>
                <a:ea typeface="+mn-ea"/>
                <a:cs typeface="+mn-cs"/>
                <a:hlinkClick r:id="rId3"/>
              </a:rPr>
              <a:t>#</a:t>
            </a:r>
            <a:endParaRPr lang="en-US" sz="1200" b="1" i="0" kern="1200" dirty="0">
              <a:solidFill>
                <a:schemeClr val="tx1"/>
              </a:solidFill>
              <a:effectLst/>
              <a:latin typeface="+mn-lt"/>
              <a:ea typeface="+mn-ea"/>
              <a:cs typeface="+mn-cs"/>
            </a:endParaRPr>
          </a:p>
          <a:p>
            <a:br>
              <a:rPr lang="en-US" dirty="0"/>
            </a:b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Built-in HTTP exceptions</a:t>
            </a: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25</a:t>
            </a:fld>
            <a:endParaRPr lang="en-IL"/>
          </a:p>
        </p:txBody>
      </p:sp>
    </p:spTree>
    <p:extLst>
      <p:ext uri="{BB962C8B-B14F-4D97-AF65-F5344CB8AC3E}">
        <p14:creationId xmlns:p14="http://schemas.microsoft.com/office/powerpoint/2010/main" val="2561346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26</a:t>
            </a:fld>
            <a:endParaRPr lang="en-IL"/>
          </a:p>
        </p:txBody>
      </p:sp>
    </p:spTree>
    <p:extLst>
      <p:ext uri="{BB962C8B-B14F-4D97-AF65-F5344CB8AC3E}">
        <p14:creationId xmlns:p14="http://schemas.microsoft.com/office/powerpoint/2010/main" val="3592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27</a:t>
            </a:fld>
            <a:endParaRPr lang="en-IL"/>
          </a:p>
        </p:txBody>
      </p:sp>
    </p:spTree>
    <p:extLst>
      <p:ext uri="{BB962C8B-B14F-4D97-AF65-F5344CB8AC3E}">
        <p14:creationId xmlns:p14="http://schemas.microsoft.com/office/powerpoint/2010/main" val="386011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28</a:t>
            </a:fld>
            <a:endParaRPr lang="en-IL"/>
          </a:p>
        </p:txBody>
      </p:sp>
    </p:spTree>
    <p:extLst>
      <p:ext uri="{BB962C8B-B14F-4D97-AF65-F5344CB8AC3E}">
        <p14:creationId xmlns:p14="http://schemas.microsoft.com/office/powerpoint/2010/main" val="3804387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29</a:t>
            </a:fld>
            <a:endParaRPr lang="en-IL"/>
          </a:p>
        </p:txBody>
      </p:sp>
    </p:spTree>
    <p:extLst>
      <p:ext uri="{BB962C8B-B14F-4D97-AF65-F5344CB8AC3E}">
        <p14:creationId xmlns:p14="http://schemas.microsoft.com/office/powerpoint/2010/main" val="264681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30</a:t>
            </a:fld>
            <a:endParaRPr lang="en-IL"/>
          </a:p>
        </p:txBody>
      </p:sp>
    </p:spTree>
    <p:extLst>
      <p:ext uri="{BB962C8B-B14F-4D97-AF65-F5344CB8AC3E}">
        <p14:creationId xmlns:p14="http://schemas.microsoft.com/office/powerpoint/2010/main" val="3797891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31</a:t>
            </a:fld>
            <a:endParaRPr lang="en-IL"/>
          </a:p>
        </p:txBody>
      </p:sp>
    </p:spTree>
    <p:extLst>
      <p:ext uri="{BB962C8B-B14F-4D97-AF65-F5344CB8AC3E}">
        <p14:creationId xmlns:p14="http://schemas.microsoft.com/office/powerpoint/2010/main" val="3619667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32</a:t>
            </a:fld>
            <a:endParaRPr lang="en-IL"/>
          </a:p>
        </p:txBody>
      </p:sp>
    </p:spTree>
    <p:extLst>
      <p:ext uri="{BB962C8B-B14F-4D97-AF65-F5344CB8AC3E}">
        <p14:creationId xmlns:p14="http://schemas.microsoft.com/office/powerpoint/2010/main" val="213365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33</a:t>
            </a:fld>
            <a:endParaRPr lang="en-IL"/>
          </a:p>
        </p:txBody>
      </p:sp>
    </p:spTree>
    <p:extLst>
      <p:ext uri="{BB962C8B-B14F-4D97-AF65-F5344CB8AC3E}">
        <p14:creationId xmlns:p14="http://schemas.microsoft.com/office/powerpoint/2010/main" val="294242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AU" sz="1200" kern="1200" dirty="0">
                <a:solidFill>
                  <a:schemeClr val="tx1"/>
                </a:solidFill>
                <a:effectLst/>
                <a:latin typeface="+mn-lt"/>
                <a:ea typeface="+mn-ea"/>
                <a:cs typeface="+mn-cs"/>
              </a:rPr>
              <a:t>DI</a:t>
            </a:r>
            <a:r>
              <a:rPr lang="he-IL" sz="1200" kern="1200" dirty="0">
                <a:solidFill>
                  <a:schemeClr val="tx1"/>
                </a:solidFill>
                <a:effectLst/>
                <a:latin typeface="+mn-lt"/>
                <a:ea typeface="+mn-ea"/>
                <a:cs typeface="+mn-cs"/>
              </a:rPr>
              <a:t> – הוא למעשה </a:t>
            </a:r>
            <a:r>
              <a:rPr lang="en-AU" sz="1200" kern="1200" dirty="0">
                <a:solidFill>
                  <a:schemeClr val="tx1"/>
                </a:solidFill>
                <a:effectLst/>
                <a:latin typeface="+mn-lt"/>
                <a:ea typeface="+mn-ea"/>
                <a:cs typeface="+mn-cs"/>
              </a:rPr>
              <a:t>inversion of control</a:t>
            </a:r>
            <a:r>
              <a:rPr lang="he-IL" sz="1200" kern="1200" dirty="0">
                <a:solidFill>
                  <a:schemeClr val="tx1"/>
                </a:solidFill>
                <a:effectLst/>
                <a:latin typeface="+mn-lt"/>
                <a:ea typeface="+mn-ea"/>
                <a:cs typeface="+mn-cs"/>
              </a:rPr>
              <a:t> או העברת השליטה לפלטפורמה, במקרה הזה </a:t>
            </a:r>
            <a:r>
              <a:rPr lang="en-AU" sz="1200" kern="1200" dirty="0">
                <a:solidFill>
                  <a:schemeClr val="tx1"/>
                </a:solidFill>
                <a:effectLst/>
                <a:latin typeface="+mn-lt"/>
                <a:ea typeface="+mn-ea"/>
                <a:cs typeface="+mn-cs"/>
              </a:rPr>
              <a:t>nest run time system</a:t>
            </a:r>
            <a:r>
              <a:rPr lang="he-IL" sz="1200" kern="1200" dirty="0">
                <a:solidFill>
                  <a:schemeClr val="tx1"/>
                </a:solidFill>
                <a:effectLst/>
                <a:latin typeface="+mn-lt"/>
                <a:ea typeface="+mn-ea"/>
                <a:cs typeface="+mn-cs"/>
              </a:rPr>
              <a:t> כאשר ניתן לה את ראשות להזריק את המרכיבים שרכיב מסוים תלוי בהם באופן עצמאי, במקום לעשות זאת בקוד באופן</a:t>
            </a:r>
            <a:r>
              <a:rPr lang="en-AU" sz="1200" kern="1200" dirty="0">
                <a:solidFill>
                  <a:schemeClr val="tx1"/>
                </a:solidFill>
                <a:effectLst/>
                <a:latin typeface="+mn-lt"/>
                <a:ea typeface="+mn-ea"/>
                <a:cs typeface="+mn-cs"/>
              </a:rPr>
              <a:t> hard coded</a:t>
            </a:r>
            <a:r>
              <a:rPr lang="he-IL" sz="1200" kern="1200" dirty="0">
                <a:solidFill>
                  <a:schemeClr val="tx1"/>
                </a:solidFill>
                <a:effectLst/>
                <a:latin typeface="+mn-lt"/>
                <a:ea typeface="+mn-ea"/>
                <a:cs typeface="+mn-cs"/>
              </a:rPr>
              <a:t>. הלכה למעשה זה אומר שבמקום שאנחנו נקרא לפונקציה </a:t>
            </a:r>
            <a:r>
              <a:rPr lang="en-AU" sz="1200" kern="1200" dirty="0">
                <a:solidFill>
                  <a:schemeClr val="tx1"/>
                </a:solidFill>
                <a:effectLst/>
                <a:latin typeface="+mn-lt"/>
                <a:ea typeface="+mn-ea"/>
                <a:cs typeface="+mn-cs"/>
              </a:rPr>
              <a:t>new </a:t>
            </a:r>
            <a:r>
              <a:rPr lang="he-IL" sz="1200" kern="1200" dirty="0">
                <a:solidFill>
                  <a:schemeClr val="tx1"/>
                </a:solidFill>
                <a:effectLst/>
                <a:latin typeface="+mn-lt"/>
                <a:ea typeface="+mn-ea"/>
                <a:cs typeface="+mn-cs"/>
              </a:rPr>
              <a:t> כדי לאתחל את ה-</a:t>
            </a:r>
            <a:r>
              <a:rPr lang="en-AU"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שלנו לדוגמה, רק נצהיר על ה-</a:t>
            </a:r>
            <a:r>
              <a:rPr lang="en-AU"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שאנחנו צריכים וניתן לפלטפורמה לעשות זאת עבורנו. זה יתרון שיבוא לידי ביטוח כאשר נצטרך להחליף חלק מהמרכיבים של המערכת שלנו במרכיבים אחרים בעלי אותן תכונות, כך נוכל לעשות שינוי במעט מקודמות ולמעשה להצהיר על מרכיב אחר שמחליף מרכיב בעל תכונות דומות.  זה יבוא לידי ביטוי גם ב-</a:t>
            </a:r>
            <a:r>
              <a:rPr lang="en-AU" sz="1200" kern="1200" dirty="0">
                <a:solidFill>
                  <a:schemeClr val="tx1"/>
                </a:solidFill>
                <a:effectLst/>
                <a:latin typeface="+mn-lt"/>
                <a:ea typeface="+mn-ea"/>
                <a:cs typeface="+mn-cs"/>
              </a:rPr>
              <a:t>test</a:t>
            </a:r>
            <a:r>
              <a:rPr lang="he-IL" sz="1200" kern="1200" dirty="0">
                <a:solidFill>
                  <a:schemeClr val="tx1"/>
                </a:solidFill>
                <a:effectLst/>
                <a:latin typeface="+mn-lt"/>
                <a:ea typeface="+mn-ea"/>
                <a:cs typeface="+mn-cs"/>
              </a:rPr>
              <a:t> של אותו מרכיב, כאשר נוכל להחליף מרכיב לא רלוונטי לבדיקות במרכיב אחר שלמעשה יהיה </a:t>
            </a:r>
            <a:r>
              <a:rPr lang="en-AU" sz="1200" kern="1200" dirty="0">
                <a:solidFill>
                  <a:schemeClr val="tx1"/>
                </a:solidFill>
                <a:effectLst/>
                <a:latin typeface="+mn-lt"/>
                <a:ea typeface="+mn-ea"/>
                <a:cs typeface="+mn-cs"/>
              </a:rPr>
              <a:t>mock</a:t>
            </a:r>
            <a:r>
              <a:rPr lang="he-IL" sz="1200" kern="1200" dirty="0">
                <a:solidFill>
                  <a:schemeClr val="tx1"/>
                </a:solidFill>
                <a:effectLst/>
                <a:latin typeface="+mn-lt"/>
                <a:ea typeface="+mn-ea"/>
                <a:cs typeface="+mn-cs"/>
              </a:rPr>
              <a:t> שלו. </a:t>
            </a:r>
          </a:p>
          <a:p>
            <a:pPr algn="l" rtl="0"/>
            <a:endParaRPr lang="he-IL" sz="1200" kern="1200" dirty="0">
              <a:solidFill>
                <a:schemeClr val="tx1"/>
              </a:solidFill>
              <a:effectLst/>
              <a:latin typeface="+mn-lt"/>
              <a:ea typeface="+mn-ea"/>
              <a:cs typeface="+mn-cs"/>
            </a:endParaRPr>
          </a:p>
          <a:p>
            <a:pPr algn="l" rtl="0"/>
            <a:endParaRPr lang="he-IL" sz="1200" kern="1200" dirty="0">
              <a:solidFill>
                <a:schemeClr val="tx1"/>
              </a:solidFill>
              <a:effectLst/>
              <a:latin typeface="+mn-lt"/>
              <a:ea typeface="+mn-ea"/>
              <a:cs typeface="+mn-cs"/>
            </a:endParaRPr>
          </a:p>
          <a:p>
            <a:pPr algn="l" rtl="0"/>
            <a:endParaRPr lang="he-IL"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IL" sz="1200" kern="1200" dirty="0">
              <a:solidFill>
                <a:schemeClr val="tx1"/>
              </a:solidFill>
              <a:effectLst/>
              <a:latin typeface="+mn-lt"/>
              <a:ea typeface="+mn-ea"/>
              <a:cs typeface="+mn-cs"/>
            </a:endParaRPr>
          </a:p>
          <a:p>
            <a:pPr algn="r" rtl="1"/>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5</a:t>
            </a:fld>
            <a:endParaRPr lang="en-IL"/>
          </a:p>
        </p:txBody>
      </p:sp>
    </p:spTree>
    <p:extLst>
      <p:ext uri="{BB962C8B-B14F-4D97-AF65-F5344CB8AC3E}">
        <p14:creationId xmlns:p14="http://schemas.microsoft.com/office/powerpoint/2010/main" val="347380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34</a:t>
            </a:fld>
            <a:endParaRPr lang="en-IL"/>
          </a:p>
        </p:txBody>
      </p:sp>
    </p:spTree>
    <p:extLst>
      <p:ext uri="{BB962C8B-B14F-4D97-AF65-F5344CB8AC3E}">
        <p14:creationId xmlns:p14="http://schemas.microsoft.com/office/powerpoint/2010/main" val="1466930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35</a:t>
            </a:fld>
            <a:endParaRPr lang="en-IL"/>
          </a:p>
        </p:txBody>
      </p:sp>
    </p:spTree>
    <p:extLst>
      <p:ext uri="{BB962C8B-B14F-4D97-AF65-F5344CB8AC3E}">
        <p14:creationId xmlns:p14="http://schemas.microsoft.com/office/powerpoint/2010/main" val="2741329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 TODO: pipes </a:t>
            </a:r>
          </a:p>
        </p:txBody>
      </p:sp>
      <p:sp>
        <p:nvSpPr>
          <p:cNvPr id="4" name="Slide Number Placeholder 3"/>
          <p:cNvSpPr>
            <a:spLocks noGrp="1"/>
          </p:cNvSpPr>
          <p:nvPr>
            <p:ph type="sldNum" sz="quarter" idx="5"/>
          </p:nvPr>
        </p:nvSpPr>
        <p:spPr/>
        <p:txBody>
          <a:bodyPr/>
          <a:lstStyle/>
          <a:p>
            <a:fld id="{D2850163-67CE-1445-A832-1977356FC86B}" type="slidenum">
              <a:rPr lang="en-IL" smtClean="0"/>
              <a:t>36</a:t>
            </a:fld>
            <a:endParaRPr lang="en-IL"/>
          </a:p>
        </p:txBody>
      </p:sp>
    </p:spTree>
    <p:extLst>
      <p:ext uri="{BB962C8B-B14F-4D97-AF65-F5344CB8AC3E}">
        <p14:creationId xmlns:p14="http://schemas.microsoft.com/office/powerpoint/2010/main" val="3478640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endParaRPr lang="he-IL" dirty="0"/>
          </a:p>
          <a:p>
            <a:pPr marL="171450" indent="-171450">
              <a:lnSpc>
                <a:spcPct val="150000"/>
              </a:lnSpc>
              <a:buFont typeface="Arial" panose="020B0604020202020204" pitchFamily="34" charset="0"/>
              <a:buChar char="•"/>
            </a:pPr>
            <a:endParaRPr lang="he-IL" dirty="0"/>
          </a:p>
          <a:p>
            <a:pPr marL="171450" indent="-171450" algn="r" rtl="1">
              <a:lnSpc>
                <a:spcPct val="150000"/>
              </a:lnSpc>
              <a:buFont typeface="Arial" panose="020B0604020202020204" pitchFamily="34" charset="0"/>
              <a:buChar char="•"/>
            </a:pPr>
            <a:r>
              <a:rPr lang="he-IL" dirty="0"/>
              <a:t>גרף קיו אל זה הוא ״מתחרה״ של </a:t>
            </a:r>
            <a:r>
              <a:rPr lang="he-IL" dirty="0" err="1"/>
              <a:t>רסט</a:t>
            </a:r>
            <a:r>
              <a:rPr lang="he-IL" dirty="0"/>
              <a:t> והוא למעשה  </a:t>
            </a:r>
            <a:r>
              <a:rPr lang="en-US" sz="1200" b="0" i="0" kern="1200" dirty="0">
                <a:solidFill>
                  <a:schemeClr val="tx1"/>
                </a:solidFill>
                <a:effectLst/>
                <a:latin typeface="+mn-lt"/>
                <a:ea typeface="+mn-ea"/>
                <a:cs typeface="+mn-cs"/>
              </a:rPr>
              <a:t>query language</a:t>
            </a:r>
            <a:r>
              <a:rPr lang="he-IL" sz="1200" b="0" i="0" kern="1200" dirty="0">
                <a:solidFill>
                  <a:schemeClr val="tx1"/>
                </a:solidFill>
                <a:effectLst/>
                <a:latin typeface="+mn-lt"/>
                <a:ea typeface="+mn-ea"/>
                <a:cs typeface="+mn-cs"/>
              </a:rPr>
              <a:t> ל-</a:t>
            </a:r>
            <a:r>
              <a:rPr lang="en-AU" sz="1200" b="0" i="0" kern="1200" dirty="0">
                <a:solidFill>
                  <a:schemeClr val="tx1"/>
                </a:solidFill>
                <a:effectLst/>
                <a:latin typeface="+mn-lt"/>
                <a:ea typeface="+mn-ea"/>
                <a:cs typeface="+mn-cs"/>
              </a:rPr>
              <a:t>API</a:t>
            </a:r>
            <a:r>
              <a:rPr lang="he-IL" sz="1200" b="0" i="0" kern="1200" dirty="0">
                <a:solidFill>
                  <a:schemeClr val="tx1"/>
                </a:solidFill>
                <a:effectLst/>
                <a:latin typeface="+mn-lt"/>
                <a:ea typeface="+mn-ea"/>
                <a:cs typeface="+mn-cs"/>
              </a:rPr>
              <a:t> שלנו. בהשוואה ל-</a:t>
            </a:r>
            <a:r>
              <a:rPr lang="en-AU" sz="1200" b="0" i="0" kern="1200" dirty="0">
                <a:solidFill>
                  <a:schemeClr val="tx1"/>
                </a:solidFill>
                <a:effectLst/>
                <a:latin typeface="+mn-lt"/>
                <a:ea typeface="+mn-ea"/>
                <a:cs typeface="+mn-cs"/>
              </a:rPr>
              <a:t>REST</a:t>
            </a:r>
            <a:r>
              <a:rPr lang="he-IL" sz="1200" b="0" i="0" kern="1200" dirty="0">
                <a:solidFill>
                  <a:schemeClr val="tx1"/>
                </a:solidFill>
                <a:effectLst/>
                <a:latin typeface="+mn-lt"/>
                <a:ea typeface="+mn-ea"/>
                <a:cs typeface="+mn-cs"/>
              </a:rPr>
              <a:t> כאן ניתן לברור מה אנחנו רוצים לקבל חזרה בבקשה כלומר ישנה גמישות גדולה יותר</a:t>
            </a:r>
            <a:endParaRPr lang="en-AU" sz="1200" b="0" i="0" kern="1200" dirty="0">
              <a:solidFill>
                <a:schemeClr val="tx1"/>
              </a:solidFill>
              <a:effectLst/>
              <a:latin typeface="+mn-lt"/>
              <a:ea typeface="+mn-ea"/>
              <a:cs typeface="+mn-cs"/>
            </a:endParaRP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he-IL" sz="1200" b="0" i="0" kern="1200" dirty="0">
                <a:solidFill>
                  <a:schemeClr val="tx1"/>
                </a:solidFill>
                <a:effectLst/>
                <a:latin typeface="+mn-lt"/>
                <a:ea typeface="+mn-ea"/>
                <a:cs typeface="+mn-cs"/>
              </a:rPr>
              <a:t>זו בעצם שפה של שאילתות עבור ה-</a:t>
            </a:r>
            <a:r>
              <a:rPr lang="en-AU" sz="1200" b="0" i="0" kern="1200" dirty="0">
                <a:solidFill>
                  <a:schemeClr val="tx1"/>
                </a:solidFill>
                <a:effectLst/>
                <a:latin typeface="+mn-lt"/>
                <a:ea typeface="+mn-ea"/>
                <a:cs typeface="+mn-cs"/>
              </a:rPr>
              <a:t>API.</a:t>
            </a:r>
            <a:endParaRPr lang="he-IL" sz="1200" b="0" i="0" kern="1200" dirty="0">
              <a:solidFill>
                <a:schemeClr val="tx1"/>
              </a:solidFill>
              <a:effectLst/>
              <a:latin typeface="+mn-lt"/>
              <a:ea typeface="+mn-ea"/>
              <a:cs typeface="+mn-cs"/>
            </a:endParaRPr>
          </a:p>
          <a:p>
            <a:pPr marL="171450" indent="-171450" algn="r" rtl="1">
              <a:lnSpc>
                <a:spcPct val="150000"/>
              </a:lnSpc>
              <a:buFont typeface="Arial" panose="020B0604020202020204" pitchFamily="34" charset="0"/>
              <a:buChar char="•"/>
            </a:pPr>
            <a:r>
              <a:rPr lang="he-IL" sz="1200" b="0" i="0" kern="1200" dirty="0">
                <a:solidFill>
                  <a:schemeClr val="tx1"/>
                </a:solidFill>
                <a:effectLst/>
                <a:latin typeface="+mn-lt"/>
                <a:ea typeface="+mn-ea"/>
                <a:cs typeface="+mn-cs"/>
              </a:rPr>
              <a:t>ובשונה מ-</a:t>
            </a:r>
            <a:r>
              <a:rPr lang="en-AU" sz="1200" b="0" i="0" kern="1200" dirty="0">
                <a:solidFill>
                  <a:schemeClr val="tx1"/>
                </a:solidFill>
                <a:effectLst/>
                <a:latin typeface="+mn-lt"/>
                <a:ea typeface="+mn-ea"/>
                <a:cs typeface="+mn-cs"/>
              </a:rPr>
              <a:t>REST</a:t>
            </a:r>
            <a:r>
              <a:rPr lang="he-IL" sz="1200" b="0" i="0" kern="1200" dirty="0">
                <a:solidFill>
                  <a:schemeClr val="tx1"/>
                </a:solidFill>
                <a:effectLst/>
                <a:latin typeface="+mn-lt"/>
                <a:ea typeface="+mn-ea"/>
                <a:cs typeface="+mn-cs"/>
              </a:rPr>
              <a:t> שבו </a:t>
            </a:r>
            <a:r>
              <a:rPr lang="he-IL" sz="1200" b="0" i="0" kern="1200" dirty="0" err="1">
                <a:solidFill>
                  <a:schemeClr val="tx1"/>
                </a:solidFill>
                <a:effectLst/>
                <a:latin typeface="+mn-lt"/>
                <a:ea typeface="+mn-ea"/>
                <a:cs typeface="+mn-cs"/>
              </a:rPr>
              <a:t>הפילטור</a:t>
            </a:r>
            <a:r>
              <a:rPr lang="he-IL" sz="1200" b="0" i="0" kern="1200" dirty="0">
                <a:solidFill>
                  <a:schemeClr val="tx1"/>
                </a:solidFill>
                <a:effectLst/>
                <a:latin typeface="+mn-lt"/>
                <a:ea typeface="+mn-ea"/>
                <a:cs typeface="+mn-cs"/>
              </a:rPr>
              <a:t> נעשה ב-</a:t>
            </a:r>
            <a:r>
              <a:rPr lang="en-AU" sz="1200" b="0" i="0" kern="1200" dirty="0">
                <a:solidFill>
                  <a:schemeClr val="tx1"/>
                </a:solidFill>
                <a:effectLst/>
                <a:latin typeface="+mn-lt"/>
                <a:ea typeface="+mn-ea"/>
                <a:cs typeface="+mn-cs"/>
              </a:rPr>
              <a:t>FE</a:t>
            </a:r>
            <a:r>
              <a:rPr lang="he-IL" sz="1200" b="0" i="0" kern="1200" dirty="0">
                <a:solidFill>
                  <a:schemeClr val="tx1"/>
                </a:solidFill>
                <a:effectLst/>
                <a:latin typeface="+mn-lt"/>
                <a:ea typeface="+mn-ea"/>
                <a:cs typeface="+mn-cs"/>
              </a:rPr>
              <a:t> כאן, מפני שאנחנו יכולים להיות </a:t>
            </a:r>
            <a:r>
              <a:rPr lang="he-IL" sz="1200" b="0" i="0" kern="1200" dirty="0" err="1">
                <a:solidFill>
                  <a:schemeClr val="tx1"/>
                </a:solidFill>
                <a:effectLst/>
                <a:latin typeface="+mn-lt"/>
                <a:ea typeface="+mn-ea"/>
                <a:cs typeface="+mn-cs"/>
              </a:rPr>
              <a:t>ספציפים</a:t>
            </a:r>
            <a:r>
              <a:rPr lang="he-IL" sz="1200" b="0" i="0" kern="1200" dirty="0">
                <a:solidFill>
                  <a:schemeClr val="tx1"/>
                </a:solidFill>
                <a:effectLst/>
                <a:latin typeface="+mn-lt"/>
                <a:ea typeface="+mn-ea"/>
                <a:cs typeface="+mn-cs"/>
              </a:rPr>
              <a:t> יותר במה שאנחנו מבקשים, אין צורך לברור מידע, ולכן יש הרבה פחות </a:t>
            </a:r>
            <a:r>
              <a:rPr lang="en-AU" sz="1200" b="0" i="0" kern="1200" dirty="0">
                <a:solidFill>
                  <a:schemeClr val="tx1"/>
                </a:solidFill>
                <a:effectLst/>
                <a:latin typeface="+mn-lt"/>
                <a:ea typeface="+mn-ea"/>
                <a:cs typeface="+mn-cs"/>
              </a:rPr>
              <a:t>over head</a:t>
            </a:r>
            <a:r>
              <a:rPr lang="he-IL" sz="1200" b="0" i="0" kern="1200" dirty="0">
                <a:solidFill>
                  <a:schemeClr val="tx1"/>
                </a:solidFill>
                <a:effectLst/>
                <a:latin typeface="+mn-lt"/>
                <a:ea typeface="+mn-ea"/>
                <a:cs typeface="+mn-cs"/>
              </a:rPr>
              <a:t>. </a:t>
            </a:r>
            <a:endParaRPr lang="en-AU" sz="1200" b="0" i="0" kern="1200" dirty="0">
              <a:solidFill>
                <a:schemeClr val="tx1"/>
              </a:solidFill>
              <a:effectLst/>
              <a:latin typeface="+mn-lt"/>
              <a:ea typeface="+mn-ea"/>
              <a:cs typeface="+mn-cs"/>
            </a:endParaRP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he-IL" sz="1200" b="0" i="0" kern="1200" dirty="0">
                <a:solidFill>
                  <a:schemeClr val="tx1"/>
                </a:solidFill>
                <a:effectLst/>
                <a:latin typeface="+mn-lt"/>
                <a:ea typeface="+mn-ea"/>
                <a:cs typeface="+mn-cs"/>
              </a:rPr>
              <a:t>בעזרת השפה והאופן שהמידע מסודר, הזו ניתן לפנות ל-</a:t>
            </a:r>
            <a:r>
              <a:rPr lang="en-AU" sz="1200" b="0" i="0" kern="1200" dirty="0">
                <a:solidFill>
                  <a:schemeClr val="tx1"/>
                </a:solidFill>
                <a:effectLst/>
                <a:latin typeface="+mn-lt"/>
                <a:ea typeface="+mn-ea"/>
                <a:cs typeface="+mn-cs"/>
              </a:rPr>
              <a:t>BE</a:t>
            </a:r>
            <a:r>
              <a:rPr lang="he-IL" sz="1200" b="0" i="0" kern="1200" dirty="0">
                <a:solidFill>
                  <a:schemeClr val="tx1"/>
                </a:solidFill>
                <a:effectLst/>
                <a:latin typeface="+mn-lt"/>
                <a:ea typeface="+mn-ea"/>
                <a:cs typeface="+mn-cs"/>
              </a:rPr>
              <a:t> פחות פעמים ולקבל בדיוק את המידע שאנחנו צריכים. </a:t>
            </a:r>
          </a:p>
          <a:p>
            <a:pPr marL="171450" indent="-171450">
              <a:lnSpc>
                <a:spcPct val="150000"/>
              </a:lnSpc>
              <a:buFont typeface="Arial" panose="020B0604020202020204" pitchFamily="34" charset="0"/>
              <a:buChar char="•"/>
            </a:pPr>
            <a:endParaRPr lang="he-IL" dirty="0"/>
          </a:p>
          <a:p>
            <a:pPr algn="r" rtl="1">
              <a:lnSpc>
                <a:spcPct val="150000"/>
              </a:lnSpc>
            </a:pPr>
            <a:endParaRPr lang="en-IL" dirty="0"/>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37</a:t>
            </a:fld>
            <a:endParaRPr lang="en-IL"/>
          </a:p>
        </p:txBody>
      </p:sp>
    </p:spTree>
    <p:extLst>
      <p:ext uri="{BB962C8B-B14F-4D97-AF65-F5344CB8AC3E}">
        <p14:creationId xmlns:p14="http://schemas.microsoft.com/office/powerpoint/2010/main" val="3026331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a:t>
            </a:r>
            <a:r>
              <a:rPr lang="en-IL" dirty="0"/>
              <a:t>rite restfull and graphql in same files </a:t>
            </a:r>
            <a:endParaRPr lang="he-IL" dirty="0"/>
          </a:p>
          <a:p>
            <a:pPr marL="0" algn="l" defTabSz="914400" rtl="0" eaLnBrk="1" latinLnBrk="0" hangingPunct="1"/>
            <a:endParaRPr lang="he-IL" dirty="0"/>
          </a:p>
          <a:p>
            <a:pPr marL="0" algn="r" defTabSz="914400" rtl="1" eaLnBrk="1" latinLnBrk="0" hangingPunct="1"/>
            <a:r>
              <a:rPr lang="he-IL" dirty="0"/>
              <a:t>כל הבקשות ב-</a:t>
            </a:r>
            <a:r>
              <a:rPr lang="en-IL" dirty="0"/>
              <a:t>GraphQl</a:t>
            </a:r>
            <a:r>
              <a:rPr lang="he-IL" dirty="0"/>
              <a:t> הן בקשות </a:t>
            </a:r>
            <a:r>
              <a:rPr lang="en-AU" dirty="0"/>
              <a:t>Post</a:t>
            </a:r>
            <a:endParaRPr lang="he-IL" dirty="0"/>
          </a:p>
          <a:p>
            <a:pPr marL="0" algn="r" defTabSz="914400" rtl="1" eaLnBrk="1" latinLnBrk="0" hangingPunct="1"/>
            <a:r>
              <a:rPr lang="he-IL" dirty="0"/>
              <a:t>כולן מגיעות לאותו </a:t>
            </a:r>
            <a:r>
              <a:rPr lang="en-AU" dirty="0"/>
              <a:t>endpoint </a:t>
            </a:r>
            <a:r>
              <a:rPr lang="he-IL" dirty="0"/>
              <a:t> בסוף ולפי תוכן הבקשה ה-</a:t>
            </a:r>
            <a:r>
              <a:rPr lang="en-AU" dirty="0"/>
              <a:t>resolver</a:t>
            </a:r>
            <a:r>
              <a:rPr lang="he-IL" dirty="0"/>
              <a:t> יודע מה לעשות.</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38</a:t>
            </a:fld>
            <a:endParaRPr lang="en-IL"/>
          </a:p>
        </p:txBody>
      </p:sp>
    </p:spTree>
    <p:extLst>
      <p:ext uri="{BB962C8B-B14F-4D97-AF65-F5344CB8AC3E}">
        <p14:creationId xmlns:p14="http://schemas.microsoft.com/office/powerpoint/2010/main" val="28741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39</a:t>
            </a:fld>
            <a:endParaRPr lang="en-IL"/>
          </a:p>
        </p:txBody>
      </p:sp>
    </p:spTree>
    <p:extLst>
      <p:ext uri="{BB962C8B-B14F-4D97-AF65-F5344CB8AC3E}">
        <p14:creationId xmlns:p14="http://schemas.microsoft.com/office/powerpoint/2010/main" val="2279135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41</a:t>
            </a:fld>
            <a:endParaRPr lang="en-IL"/>
          </a:p>
        </p:txBody>
      </p:sp>
    </p:spTree>
    <p:extLst>
      <p:ext uri="{BB962C8B-B14F-4D97-AF65-F5344CB8AC3E}">
        <p14:creationId xmlns:p14="http://schemas.microsoft.com/office/powerpoint/2010/main" val="2975375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 Nest </a:t>
            </a:r>
            <a:r>
              <a:rPr lang="he-IL" dirty="0"/>
              <a:t>מתייחס </a:t>
            </a:r>
            <a:r>
              <a:rPr lang="en-US" dirty="0"/>
              <a:t>micro service</a:t>
            </a:r>
            <a:r>
              <a:rPr lang="he-IL" dirty="0"/>
              <a:t> לכל אפליקציה שלא משתמשת בפרוטוקול </a:t>
            </a:r>
            <a:r>
              <a:rPr lang="en-US" dirty="0"/>
              <a:t>http</a:t>
            </a:r>
            <a:endParaRPr lang="he-IL" dirty="0"/>
          </a:p>
          <a:p>
            <a:pPr marL="0" algn="r" defTabSz="914400" rtl="1" eaLnBrk="1" latinLnBrk="0" hangingPunct="1"/>
            <a:r>
              <a:rPr lang="en-US" dirty="0"/>
              <a:t>Nest </a:t>
            </a:r>
            <a:r>
              <a:rPr lang="he-IL" dirty="0"/>
              <a:t> תומך במגוון רחב של </a:t>
            </a:r>
            <a:r>
              <a:rPr lang="en-US" dirty="0"/>
              <a:t>transport layer </a:t>
            </a:r>
            <a:r>
              <a:rPr lang="he-IL" dirty="0"/>
              <a:t>  שאחראים על ההובלה של הודעות בין ה </a:t>
            </a:r>
            <a:r>
              <a:rPr lang="en-US" dirty="0"/>
              <a:t>micro services </a:t>
            </a:r>
            <a:r>
              <a:rPr lang="he-IL" dirty="0"/>
              <a:t> השונים</a:t>
            </a:r>
          </a:p>
          <a:p>
            <a:pPr marL="0" algn="r" defTabSz="914400" rtl="1" eaLnBrk="1" latinLnBrk="0" hangingPunct="1"/>
            <a:r>
              <a:rPr lang="he-IL" dirty="0"/>
              <a:t>ישנם שני סוגים של הודעות </a:t>
            </a:r>
          </a:p>
          <a:p>
            <a:pPr marL="0" algn="r" defTabSz="914400" rtl="1" eaLnBrk="1" latinLnBrk="0" hangingPunct="1"/>
            <a:r>
              <a:rPr lang="he-IL" dirty="0"/>
              <a:t>-</a:t>
            </a:r>
            <a:r>
              <a:rPr lang="en-US" dirty="0"/>
              <a:t>event based</a:t>
            </a:r>
            <a:r>
              <a:rPr lang="he-IL" dirty="0"/>
              <a:t>.  (שימושי </a:t>
            </a:r>
            <a:r>
              <a:rPr lang="en-US" dirty="0"/>
              <a:t>for publish event</a:t>
            </a:r>
            <a:r>
              <a:rPr lang="he-IL" dirty="0"/>
              <a:t>)</a:t>
            </a:r>
            <a:endParaRPr lang="en-US" dirty="0"/>
          </a:p>
          <a:p>
            <a:pPr marL="0" algn="r" defTabSz="914400" rtl="1" eaLnBrk="1" latinLnBrk="0" hangingPunct="1"/>
            <a:r>
              <a:rPr lang="en-US" dirty="0"/>
              <a:t>Request response </a:t>
            </a:r>
            <a:r>
              <a:rPr lang="he-IL" dirty="0"/>
              <a:t>( שימושי כשצריכים להחליף מידע בין </a:t>
            </a:r>
            <a:r>
              <a:rPr lang="en-US" dirty="0"/>
              <a:t>micro services</a:t>
            </a:r>
            <a:r>
              <a:rPr lang="he-IL" dirty="0"/>
              <a:t>). עובדים בצורה סינכרוני או אסינכרוני </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43</a:t>
            </a:fld>
            <a:endParaRPr lang="en-IL"/>
          </a:p>
        </p:txBody>
      </p:sp>
    </p:spTree>
    <p:extLst>
      <p:ext uri="{BB962C8B-B14F-4D97-AF65-F5344CB8AC3E}">
        <p14:creationId xmlns:p14="http://schemas.microsoft.com/office/powerpoint/2010/main" val="3089337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44</a:t>
            </a:fld>
            <a:endParaRPr lang="en-IL"/>
          </a:p>
        </p:txBody>
      </p:sp>
    </p:spTree>
    <p:extLst>
      <p:ext uri="{BB962C8B-B14F-4D97-AF65-F5344CB8AC3E}">
        <p14:creationId xmlns:p14="http://schemas.microsoft.com/office/powerpoint/2010/main" val="1361445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כמו שאתם רואים </a:t>
            </a:r>
            <a:r>
              <a:rPr lang="en-US" dirty="0"/>
              <a:t>nest </a:t>
            </a:r>
            <a:r>
              <a:rPr lang="en-US" dirty="0" err="1"/>
              <a:t>js</a:t>
            </a:r>
            <a:r>
              <a:rPr lang="en-US" dirty="0"/>
              <a:t> </a:t>
            </a:r>
            <a:r>
              <a:rPr lang="he-IL" dirty="0"/>
              <a:t>הוא </a:t>
            </a:r>
            <a:r>
              <a:rPr lang="en-US" dirty="0"/>
              <a:t>framework </a:t>
            </a:r>
            <a:r>
              <a:rPr lang="he-IL" dirty="0"/>
              <a:t>מאוד ידידותי למשתמש, ניתן לבנות אתו גם </a:t>
            </a:r>
            <a:r>
              <a:rPr lang="en-US" dirty="0"/>
              <a:t>rest </a:t>
            </a:r>
            <a:r>
              <a:rPr lang="en-US" dirty="0" err="1"/>
              <a:t>api</a:t>
            </a:r>
            <a:r>
              <a:rPr lang="en-US" dirty="0"/>
              <a:t> </a:t>
            </a:r>
            <a:r>
              <a:rPr lang="he-IL" dirty="0"/>
              <a:t>וגם </a:t>
            </a:r>
            <a:r>
              <a:rPr lang="en-US" dirty="0" err="1"/>
              <a:t>graphql</a:t>
            </a:r>
            <a:r>
              <a:rPr lang="en-US" dirty="0"/>
              <a:t> </a:t>
            </a:r>
            <a:r>
              <a:rPr lang="en-US" dirty="0" err="1"/>
              <a:t>api</a:t>
            </a:r>
            <a:r>
              <a:rPr lang="en-US" dirty="0"/>
              <a:t> </a:t>
            </a:r>
            <a:r>
              <a:rPr lang="he-IL" dirty="0"/>
              <a:t> בפשוטת והוא מאוד ברור לשאר המתכנתים שעשויים להיכנס לקוד מבחוץ. הוא נותן הרבה יכולות ״בחינם״ ואת העיקריות ראינו בדוגמאות אבל יש עוד נוספות שמקלות על תהליך הפיתוח. הוא ה-</a:t>
            </a:r>
            <a:r>
              <a:rPr lang="en-US" dirty="0"/>
              <a:t>framework. </a:t>
            </a:r>
            <a:r>
              <a:rPr lang="he-IL" dirty="0"/>
              <a:t> הראשון</a:t>
            </a:r>
            <a:r>
              <a:rPr lang="en-US" dirty="0"/>
              <a:t> </a:t>
            </a:r>
            <a:r>
              <a:rPr lang="he-IL" dirty="0"/>
              <a:t>והיחיד ב </a:t>
            </a:r>
            <a:r>
              <a:rPr lang="en-US" dirty="0"/>
              <a:t> node</a:t>
            </a:r>
            <a:r>
              <a:rPr lang="he-IL" dirty="0"/>
              <a:t>שמתעסק עם ארכיטקטורה של קוד ב- </a:t>
            </a:r>
            <a:r>
              <a:rPr lang="en-US" dirty="0"/>
              <a:t>BE </a:t>
            </a:r>
            <a:r>
              <a:rPr lang="he-IL" dirty="0"/>
              <a:t> ואנחנו חושבים שהוא כאן כדי להישאר.</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46</a:t>
            </a:fld>
            <a:endParaRPr lang="en-IL"/>
          </a:p>
        </p:txBody>
      </p:sp>
    </p:spTree>
    <p:extLst>
      <p:ext uri="{BB962C8B-B14F-4D97-AF65-F5344CB8AC3E}">
        <p14:creationId xmlns:p14="http://schemas.microsoft.com/office/powerpoint/2010/main" val="258363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Rest and </a:t>
            </a:r>
            <a:r>
              <a:rPr lang="en-US" sz="1200" b="1" kern="1200" dirty="0" err="1">
                <a:solidFill>
                  <a:schemeClr val="tx1"/>
                </a:solidFill>
                <a:effectLst/>
                <a:latin typeface="+mn-lt"/>
                <a:ea typeface="+mn-ea"/>
                <a:cs typeface="+mn-cs"/>
              </a:rPr>
              <a:t>graphQL</a:t>
            </a:r>
            <a:r>
              <a:rPr lang="en-US" sz="1200" b="1" kern="1200" dirty="0">
                <a:solidFill>
                  <a:schemeClr val="tx1"/>
                </a:solidFill>
                <a:effectLst/>
                <a:latin typeface="+mn-lt"/>
                <a:ea typeface="+mn-ea"/>
                <a:cs typeface="+mn-cs"/>
              </a:rPr>
              <a:t>: </a:t>
            </a:r>
            <a:r>
              <a:rPr lang="en-IL"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 be used to build REST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GraphQL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(builds a wrapper above Apollo)</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6</a:t>
            </a:fld>
            <a:endParaRPr lang="en-IL"/>
          </a:p>
        </p:txBody>
      </p:sp>
    </p:spTree>
    <p:extLst>
      <p:ext uri="{BB962C8B-B14F-4D97-AF65-F5344CB8AC3E}">
        <p14:creationId xmlns:p14="http://schemas.microsoft.com/office/powerpoint/2010/main" val="21277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kern="1200" dirty="0">
              <a:solidFill>
                <a:schemeClr val="tx1"/>
              </a:solidFill>
              <a:effectLst/>
              <a:latin typeface="+mn-lt"/>
              <a:ea typeface="+mn-ea"/>
              <a:cs typeface="+mn-cs"/>
            </a:endParaRPr>
          </a:p>
          <a:p>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כמו שאמרנו מקודם כולו בנוי כמו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עם אותם אבני בנייה </a:t>
            </a:r>
            <a:r>
              <a:rPr lang="en-IL" sz="1200" kern="1200" dirty="0">
                <a:solidFill>
                  <a:schemeClr val="tx1"/>
                </a:solidFill>
                <a:effectLst/>
                <a:latin typeface="+mn-lt"/>
                <a:ea typeface="+mn-ea"/>
                <a:cs typeface="+mn-cs"/>
              </a:rPr>
              <a:t>module, service, controller, pipe, decorators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same syntax same philosophy</a:t>
            </a:r>
          </a:p>
          <a:p>
            <a:pPr algn="r" rtl="1"/>
            <a:r>
              <a:rPr lang="he-IL" sz="1200" kern="1200" dirty="0">
                <a:solidFill>
                  <a:schemeClr val="tx1"/>
                </a:solidFill>
                <a:effectLst/>
                <a:latin typeface="+mn-lt"/>
                <a:ea typeface="+mn-ea"/>
                <a:cs typeface="+mn-cs"/>
              </a:rPr>
              <a:t>היתרון המרכזי בלעבוד עם </a:t>
            </a:r>
            <a:r>
              <a:rPr lang="en-US" sz="1200" kern="1200" dirty="0">
                <a:solidFill>
                  <a:schemeClr val="tx1"/>
                </a:solidFill>
                <a:effectLst/>
                <a:latin typeface="+mn-lt"/>
                <a:ea typeface="+mn-ea"/>
                <a:cs typeface="+mn-cs"/>
              </a:rPr>
              <a:t>architecture </a:t>
            </a:r>
            <a:r>
              <a:rPr lang="he-IL" sz="1200" kern="1200" dirty="0">
                <a:solidFill>
                  <a:schemeClr val="tx1"/>
                </a:solidFill>
                <a:effectLst/>
                <a:latin typeface="+mn-lt"/>
                <a:ea typeface="+mn-ea"/>
                <a:cs typeface="+mn-cs"/>
              </a:rPr>
              <a:t>מוגדרת מראש זה שימוש ב </a:t>
            </a:r>
            <a:r>
              <a:rPr lang="en-US" sz="1200" kern="1200" dirty="0">
                <a:solidFill>
                  <a:schemeClr val="tx1"/>
                </a:solidFill>
                <a:effectLst/>
                <a:latin typeface="+mn-lt"/>
                <a:ea typeface="+mn-ea"/>
                <a:cs typeface="+mn-cs"/>
              </a:rPr>
              <a:t>best practices </a:t>
            </a:r>
            <a:r>
              <a:rPr lang="he-IL" sz="1200" kern="1200" dirty="0">
                <a:solidFill>
                  <a:schemeClr val="tx1"/>
                </a:solidFill>
                <a:effectLst/>
                <a:latin typeface="+mn-lt"/>
                <a:ea typeface="+mn-ea"/>
                <a:cs typeface="+mn-cs"/>
              </a:rPr>
              <a:t> ותחזוקה ידידותית</a:t>
            </a:r>
            <a:br>
              <a:rPr lang="en-US"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למרות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הוא דיין מאוד גמיש ולא קובל מתכנתים </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7</a:t>
            </a:fld>
            <a:endParaRPr lang="en-IL"/>
          </a:p>
        </p:txBody>
      </p:sp>
    </p:spTree>
    <p:extLst>
      <p:ext uri="{BB962C8B-B14F-4D97-AF65-F5344CB8AC3E}">
        <p14:creationId xmlns:p14="http://schemas.microsoft.com/office/powerpoint/2010/main" val="418079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L" sz="1200" b="1" kern="1200" dirty="0">
                <a:solidFill>
                  <a:schemeClr val="tx1"/>
                </a:solidFill>
                <a:effectLst/>
                <a:latin typeface="+mn-lt"/>
                <a:ea typeface="+mn-ea"/>
                <a:cs typeface="+mn-cs"/>
              </a:rPr>
              <a:t>Testable</a:t>
            </a:r>
            <a:r>
              <a:rPr lang="en-IL" sz="1200" kern="1200" dirty="0">
                <a:solidFill>
                  <a:schemeClr val="tx1"/>
                </a:solidFill>
                <a:effectLst/>
                <a:latin typeface="+mn-lt"/>
                <a:ea typeface="+mn-ea"/>
                <a:cs typeface="+mn-cs"/>
              </a:rPr>
              <a:t>: NestJS provides a full Jest testing configuration out of the box but still allows us developers to use other testing tools as we see fit</a:t>
            </a:r>
            <a:r>
              <a:rPr lang="en-IL" dirty="0">
                <a:effectLst/>
              </a:rPr>
              <a:t> </a:t>
            </a:r>
            <a:endParaRPr lang="en-IL"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8</a:t>
            </a:fld>
            <a:endParaRPr lang="en-IL"/>
          </a:p>
        </p:txBody>
      </p:sp>
    </p:spTree>
    <p:extLst>
      <p:ext uri="{BB962C8B-B14F-4D97-AF65-F5344CB8AC3E}">
        <p14:creationId xmlns:p14="http://schemas.microsoft.com/office/powerpoint/2010/main" val="160093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Nestjs</a:t>
            </a:r>
            <a:r>
              <a:rPr lang="en-US" sz="1200" kern="1200" dirty="0">
                <a:solidFill>
                  <a:schemeClr val="tx1"/>
                </a:solidFill>
                <a:effectLst/>
                <a:latin typeface="+mn-lt"/>
                <a:ea typeface="+mn-ea"/>
                <a:cs typeface="+mn-cs"/>
              </a:rPr>
              <a:t> gives a cli which you can create project, module, services in an easy way with</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9</a:t>
            </a:fld>
            <a:endParaRPr lang="en-IL"/>
          </a:p>
        </p:txBody>
      </p:sp>
    </p:spTree>
    <p:extLst>
      <p:ext uri="{BB962C8B-B14F-4D97-AF65-F5344CB8AC3E}">
        <p14:creationId xmlns:p14="http://schemas.microsoft.com/office/powerpoint/2010/main" val="237094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אז נכון,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זה </a:t>
            </a:r>
            <a:r>
              <a:rPr lang="en-AU" sz="1200" kern="1200" dirty="0">
                <a:solidFill>
                  <a:schemeClr val="tx1"/>
                </a:solidFill>
                <a:effectLst/>
                <a:latin typeface="+mn-lt"/>
                <a:ea typeface="+mn-ea"/>
                <a:cs typeface="+mn-cs"/>
              </a:rPr>
              <a:t>framework</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FE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ונסט</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BE</a:t>
            </a:r>
            <a:r>
              <a:rPr lang="he-IL" sz="1200" kern="1200" dirty="0">
                <a:solidFill>
                  <a:schemeClr val="tx1"/>
                </a:solidFill>
                <a:effectLst/>
                <a:latin typeface="+mn-lt"/>
                <a:ea typeface="+mn-ea"/>
                <a:cs typeface="+mn-cs"/>
              </a:rPr>
              <a:t> ,אבל עדיין יש הרבה דמיון בין שני ה-</a:t>
            </a:r>
            <a:r>
              <a:rPr lang="en-AU" sz="1200" kern="1200" dirty="0">
                <a:solidFill>
                  <a:schemeClr val="tx1"/>
                </a:solidFill>
                <a:effectLst/>
                <a:latin typeface="+mn-lt"/>
                <a:ea typeface="+mn-ea"/>
                <a:cs typeface="+mn-cs"/>
              </a:rPr>
              <a:t>frameworks</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הזכרנו </a:t>
            </a:r>
            <a:r>
              <a:rPr lang="he-IL" sz="1200" kern="1200" dirty="0" err="1">
                <a:solidFill>
                  <a:schemeClr val="tx1"/>
                </a:solidFill>
                <a:effectLst/>
                <a:latin typeface="+mn-lt"/>
                <a:ea typeface="+mn-ea"/>
                <a:cs typeface="+mn-cs"/>
              </a:rPr>
              <a:t>בנתיים</a:t>
            </a:r>
            <a:r>
              <a:rPr lang="he-IL" sz="1200" kern="1200" dirty="0">
                <a:solidFill>
                  <a:schemeClr val="tx1"/>
                </a:solidFill>
                <a:effectLst/>
                <a:latin typeface="+mn-lt"/>
                <a:ea typeface="+mn-ea"/>
                <a:cs typeface="+mn-cs"/>
              </a:rPr>
              <a:t> ארבע נקודות דמיון – שימוש ב-</a:t>
            </a:r>
            <a:r>
              <a:rPr lang="en-AU" sz="1200" kern="1200" dirty="0">
                <a:solidFill>
                  <a:schemeClr val="tx1"/>
                </a:solidFill>
                <a:effectLst/>
                <a:latin typeface="+mn-lt"/>
                <a:ea typeface="+mn-ea"/>
                <a:cs typeface="+mn-cs"/>
              </a:rPr>
              <a:t>TS</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dependency injection</a:t>
            </a:r>
            <a:r>
              <a:rPr lang="he-IL" sz="1200" kern="1200" dirty="0">
                <a:solidFill>
                  <a:schemeClr val="tx1"/>
                </a:solidFill>
                <a:effectLst/>
                <a:latin typeface="+mn-lt"/>
                <a:ea typeface="+mn-ea"/>
                <a:cs typeface="+mn-cs"/>
              </a:rPr>
              <a:t>, ה-</a:t>
            </a:r>
            <a:r>
              <a:rPr lang="en-AU" sz="1200" kern="1200" dirty="0">
                <a:solidFill>
                  <a:schemeClr val="tx1"/>
                </a:solidFill>
                <a:effectLst/>
                <a:latin typeface="+mn-lt"/>
                <a:ea typeface="+mn-ea"/>
                <a:cs typeface="+mn-cs"/>
              </a:rPr>
              <a:t>CLI</a:t>
            </a:r>
            <a:r>
              <a:rPr lang="he-IL" sz="1200" kern="1200" dirty="0">
                <a:solidFill>
                  <a:schemeClr val="tx1"/>
                </a:solidFill>
                <a:effectLst/>
                <a:latin typeface="+mn-lt"/>
                <a:ea typeface="+mn-ea"/>
                <a:cs typeface="+mn-cs"/>
              </a:rPr>
              <a:t> והארכיטקטורה של </a:t>
            </a:r>
            <a:r>
              <a:rPr lang="he-IL" sz="1200" kern="1200" dirty="0" err="1">
                <a:solidFill>
                  <a:schemeClr val="tx1"/>
                </a:solidFill>
                <a:effectLst/>
                <a:latin typeface="+mn-lt"/>
                <a:ea typeface="+mn-ea"/>
                <a:cs typeface="+mn-cs"/>
              </a:rPr>
              <a:t>הפרוייקט</a:t>
            </a:r>
            <a:r>
              <a:rPr lang="he-IL" sz="1200" kern="1200" dirty="0">
                <a:solidFill>
                  <a:schemeClr val="tx1"/>
                </a:solidFill>
                <a:effectLst/>
                <a:latin typeface="+mn-lt"/>
                <a:ea typeface="+mn-ea"/>
                <a:cs typeface="+mn-cs"/>
              </a:rPr>
              <a:t>. לעניות דעתי נקודת הדמיון הכי משמעותית היא למעשה </a:t>
            </a:r>
            <a:r>
              <a:rPr lang="he-IL" sz="1200" kern="1200" dirty="0" err="1">
                <a:solidFill>
                  <a:schemeClr val="tx1"/>
                </a:solidFill>
                <a:effectLst/>
                <a:latin typeface="+mn-lt"/>
                <a:ea typeface="+mn-ea"/>
                <a:cs typeface="+mn-cs"/>
              </a:rPr>
              <a:t>האריטקטורה</a:t>
            </a:r>
            <a:r>
              <a:rPr lang="he-IL" sz="1200" kern="1200" dirty="0">
                <a:solidFill>
                  <a:schemeClr val="tx1"/>
                </a:solidFill>
                <a:effectLst/>
                <a:latin typeface="+mn-lt"/>
                <a:ea typeface="+mn-ea"/>
                <a:cs typeface="+mn-cs"/>
              </a:rPr>
              <a:t> ומיד נראה כמה </a:t>
            </a:r>
            <a:r>
              <a:rPr lang="he-IL" sz="1200" kern="1200" dirty="0" err="1">
                <a:solidFill>
                  <a:schemeClr val="tx1"/>
                </a:solidFill>
                <a:effectLst/>
                <a:latin typeface="+mn-lt"/>
                <a:ea typeface="+mn-ea"/>
                <a:cs typeface="+mn-cs"/>
              </a:rPr>
              <a:t>דגאות</a:t>
            </a:r>
            <a:r>
              <a:rPr lang="he-IL" sz="1200" kern="1200" dirty="0">
                <a:solidFill>
                  <a:schemeClr val="tx1"/>
                </a:solidFill>
                <a:effectLst/>
                <a:latin typeface="+mn-lt"/>
                <a:ea typeface="+mn-ea"/>
                <a:cs typeface="+mn-cs"/>
              </a:rPr>
              <a:t> פשוטות שיחזקו את הנקודה הזו.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כך, למעשה אפשר לומר שאם אתם מכירים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ברמה טובה, תוכלו </a:t>
            </a:r>
            <a:r>
              <a:rPr lang="he-IL" sz="1200" kern="1200" dirty="0" err="1">
                <a:solidFill>
                  <a:schemeClr val="tx1"/>
                </a:solidFill>
                <a:effectLst/>
                <a:latin typeface="+mn-lt"/>
                <a:ea typeface="+mn-ea"/>
                <a:cs typeface="+mn-cs"/>
              </a:rPr>
              <a:t>להכנס</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Nest</a:t>
            </a:r>
            <a:r>
              <a:rPr lang="he-IL" sz="1200" kern="1200" dirty="0">
                <a:solidFill>
                  <a:schemeClr val="tx1"/>
                </a:solidFill>
                <a:effectLst/>
                <a:latin typeface="+mn-lt"/>
                <a:ea typeface="+mn-ea"/>
                <a:cs typeface="+mn-cs"/>
              </a:rPr>
              <a:t> באופן אינטואיטיבי ובמהירות. </a:t>
            </a:r>
          </a:p>
          <a:p>
            <a:pPr algn="r" rtl="1"/>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10</a:t>
            </a:fld>
            <a:endParaRPr lang="en-IL"/>
          </a:p>
        </p:txBody>
      </p:sp>
    </p:spTree>
    <p:extLst>
      <p:ext uri="{BB962C8B-B14F-4D97-AF65-F5344CB8AC3E}">
        <p14:creationId xmlns:p14="http://schemas.microsoft.com/office/powerpoint/2010/main" val="165270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11</a:t>
            </a:fld>
            <a:endParaRPr lang="en-IL"/>
          </a:p>
        </p:txBody>
      </p:sp>
    </p:spTree>
    <p:extLst>
      <p:ext uri="{BB962C8B-B14F-4D97-AF65-F5344CB8AC3E}">
        <p14:creationId xmlns:p14="http://schemas.microsoft.com/office/powerpoint/2010/main" val="96411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06/10/2020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12416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06/10/2020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43656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06/10/2020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88553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06/10/2020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56012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4AB29-D7CE-BF42-9604-B5027FE70E55}" type="datetimeFigureOut">
              <a:rPr lang="en-IL" smtClean="0"/>
              <a:t>06/10/2020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20658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4AB29-D7CE-BF42-9604-B5027FE70E55}" type="datetimeFigureOut">
              <a:rPr lang="en-IL" smtClean="0"/>
              <a:t>06/10/2020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06798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4AB29-D7CE-BF42-9604-B5027FE70E55}" type="datetimeFigureOut">
              <a:rPr lang="en-IL" smtClean="0"/>
              <a:t>06/10/2020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6476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4AB29-D7CE-BF42-9604-B5027FE70E55}" type="datetimeFigureOut">
              <a:rPr lang="en-IL" smtClean="0"/>
              <a:t>06/10/2020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81946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4AB29-D7CE-BF42-9604-B5027FE70E55}" type="datetimeFigureOut">
              <a:rPr lang="en-IL" smtClean="0"/>
              <a:t>06/10/2020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94430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06/10/2020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23304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06/10/2020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00841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4AB29-D7CE-BF42-9604-B5027FE70E55}" type="datetimeFigureOut">
              <a:rPr lang="en-IL" smtClean="0"/>
              <a:t>06/10/2020</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CF478-7C25-C14A-8BC0-2DA4C841FF92}" type="slidenum">
              <a:rPr lang="en-IL" smtClean="0"/>
              <a:t>‹#›</a:t>
            </a:fld>
            <a:endParaRPr lang="en-IL"/>
          </a:p>
        </p:txBody>
      </p:sp>
    </p:spTree>
    <p:extLst>
      <p:ext uri="{BB962C8B-B14F-4D97-AF65-F5344CB8AC3E}">
        <p14:creationId xmlns:p14="http://schemas.microsoft.com/office/powerpoint/2010/main" val="7938891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graphql.org/learn/queri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graphql.org/learn/executi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2"/>
          <a:srcRect t="13432" b="11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92514768-4EB4-404B-9F5E-51748DFAFC88}"/>
              </a:ext>
            </a:extLst>
          </p:cNvPr>
          <p:cNvSpPr>
            <a:spLocks noGrp="1"/>
          </p:cNvSpPr>
          <p:nvPr>
            <p:ph type="ctrTitle"/>
          </p:nvPr>
        </p:nvSpPr>
        <p:spPr>
          <a:xfrm>
            <a:off x="8095594" y="4106911"/>
            <a:ext cx="3852041" cy="1834056"/>
          </a:xfrm>
        </p:spPr>
        <p:txBody>
          <a:bodyPr>
            <a:normAutofit/>
          </a:bodyPr>
          <a:lstStyle/>
          <a:p>
            <a:r>
              <a:rPr lang="en-US" sz="3600" b="1" dirty="0" err="1"/>
              <a:t>NestJs</a:t>
            </a:r>
            <a:r>
              <a:rPr lang="en-US" sz="3600" b="1" dirty="0"/>
              <a:t> – A progressive Node.js framework</a:t>
            </a:r>
            <a:endParaRPr lang="en-IL" sz="3600" dirty="0"/>
          </a:p>
        </p:txBody>
      </p:sp>
      <p:sp>
        <p:nvSpPr>
          <p:cNvPr id="3" name="Subtitle 2">
            <a:extLst>
              <a:ext uri="{FF2B5EF4-FFF2-40B4-BE49-F238E27FC236}">
                <a16:creationId xmlns:a16="http://schemas.microsoft.com/office/drawing/2014/main" id="{6F6D4EB6-6BF4-0A42-B3F6-2BFD06BA74FB}"/>
              </a:ext>
            </a:extLst>
          </p:cNvPr>
          <p:cNvSpPr>
            <a:spLocks noGrp="1"/>
          </p:cNvSpPr>
          <p:nvPr>
            <p:ph type="subTitle" idx="1"/>
          </p:nvPr>
        </p:nvSpPr>
        <p:spPr>
          <a:xfrm>
            <a:off x="7782910" y="6174706"/>
            <a:ext cx="4330262" cy="683284"/>
          </a:xfrm>
        </p:spPr>
        <p:txBody>
          <a:bodyPr>
            <a:normAutofit/>
          </a:bodyPr>
          <a:lstStyle/>
          <a:p>
            <a:r>
              <a:rPr lang="en-US" sz="2000" dirty="0"/>
              <a:t>B</a:t>
            </a:r>
            <a:r>
              <a:rPr lang="en-IL" sz="2000" dirty="0"/>
              <a:t>y Avraham Hamu &amp; Asaf Naory</a:t>
            </a:r>
          </a:p>
        </p:txBody>
      </p:sp>
    </p:spTree>
    <p:extLst>
      <p:ext uri="{BB962C8B-B14F-4D97-AF65-F5344CB8AC3E}">
        <p14:creationId xmlns:p14="http://schemas.microsoft.com/office/powerpoint/2010/main" val="439014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166255" y="38862"/>
            <a:ext cx="3103270" cy="523220"/>
          </a:xfrm>
          <a:prstGeom prst="rect">
            <a:avLst/>
          </a:prstGeom>
          <a:noFill/>
        </p:spPr>
        <p:txBody>
          <a:bodyPr wrap="square" rtlCol="0">
            <a:spAutoFit/>
          </a:bodyPr>
          <a:lstStyle/>
          <a:p>
            <a:r>
              <a:rPr lang="en-IL" sz="2800" b="1" dirty="0"/>
              <a:t>NestJS VS angular?</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398347" y="2112630"/>
            <a:ext cx="1280241" cy="722139"/>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398347" y="3274790"/>
            <a:ext cx="1634854" cy="752879"/>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5"/>
          <a:stretch>
            <a:fillRect/>
          </a:stretch>
        </p:blipFill>
        <p:spPr>
          <a:xfrm>
            <a:off x="250354" y="5872382"/>
            <a:ext cx="1280429" cy="710238"/>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6"/>
          <a:stretch>
            <a:fillRect/>
          </a:stretch>
        </p:blipFill>
        <p:spPr>
          <a:xfrm>
            <a:off x="398347" y="4746093"/>
            <a:ext cx="984442" cy="681537"/>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3072536" y="2347433"/>
            <a:ext cx="1647182" cy="400110"/>
          </a:xfrm>
          <a:prstGeom prst="rect">
            <a:avLst/>
          </a:prstGeom>
          <a:noFill/>
        </p:spPr>
        <p:txBody>
          <a:bodyPr wrap="none" rtlCol="0">
            <a:spAutoFit/>
          </a:bodyPr>
          <a:lstStyle/>
          <a:p>
            <a:pPr marL="342900" indent="-342900">
              <a:buFont typeface="Wingdings" pitchFamily="2" charset="2"/>
              <a:buChar char="ü"/>
            </a:pPr>
            <a:r>
              <a:rPr lang="en-IL" sz="2000" b="1" dirty="0"/>
              <a:t>TypeScript</a:t>
            </a:r>
          </a:p>
        </p:txBody>
      </p:sp>
      <p:sp>
        <p:nvSpPr>
          <p:cNvPr id="26" name="TextBox 25">
            <a:extLst>
              <a:ext uri="{FF2B5EF4-FFF2-40B4-BE49-F238E27FC236}">
                <a16:creationId xmlns:a16="http://schemas.microsoft.com/office/drawing/2014/main" id="{C4E80126-863B-FA45-8B76-1F3802987254}"/>
              </a:ext>
            </a:extLst>
          </p:cNvPr>
          <p:cNvSpPr txBox="1"/>
          <p:nvPr/>
        </p:nvSpPr>
        <p:spPr>
          <a:xfrm>
            <a:off x="2642343" y="3511169"/>
            <a:ext cx="3422190" cy="400110"/>
          </a:xfrm>
          <a:prstGeom prst="rect">
            <a:avLst/>
          </a:prstGeom>
          <a:noFill/>
        </p:spPr>
        <p:txBody>
          <a:bodyPr wrap="square" rtlCol="0">
            <a:spAutoFit/>
          </a:bodyPr>
          <a:lstStyle/>
          <a:p>
            <a:pPr marL="342900" indent="-342900">
              <a:buFont typeface="Wingdings" pitchFamily="2" charset="2"/>
              <a:buChar char="ü"/>
            </a:pPr>
            <a:r>
              <a:rPr lang="en-IL" sz="2000" b="1" dirty="0"/>
              <a:t>Dependency injection</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2215040" y="4849518"/>
            <a:ext cx="3471074"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1954229" y="6027446"/>
            <a:ext cx="3992696" cy="400110"/>
          </a:xfrm>
          <a:prstGeom prst="rect">
            <a:avLst/>
          </a:prstGeom>
          <a:noFill/>
        </p:spPr>
        <p:txBody>
          <a:bodyPr wrap="none" rtlCol="0">
            <a:spAutoFit/>
          </a:bodyPr>
          <a:lstStyle/>
          <a:p>
            <a:pPr marL="285750" indent="-285750">
              <a:buFont typeface="Wingdings" pitchFamily="2" charset="2"/>
              <a:buChar char="ü"/>
            </a:pPr>
            <a:r>
              <a:rPr lang="en-IL" sz="2000" b="1" dirty="0"/>
              <a:t>Application </a:t>
            </a:r>
            <a:r>
              <a:rPr lang="en-AU" sz="2000" b="1" dirty="0"/>
              <a:t>modular </a:t>
            </a:r>
            <a:r>
              <a:rPr lang="en-IL" sz="2000" b="1" dirty="0"/>
              <a:t>architecture</a:t>
            </a:r>
            <a:endParaRPr lang="en-IL" sz="2000" dirty="0"/>
          </a:p>
        </p:txBody>
      </p:sp>
      <p:cxnSp>
        <p:nvCxnSpPr>
          <p:cNvPr id="11" name="Straight Connector 10">
            <a:extLst>
              <a:ext uri="{FF2B5EF4-FFF2-40B4-BE49-F238E27FC236}">
                <a16:creationId xmlns:a16="http://schemas.microsoft.com/office/drawing/2014/main" id="{6B0CFD8D-1EC2-F249-8F86-A3305C2CEA98}"/>
              </a:ext>
            </a:extLst>
          </p:cNvPr>
          <p:cNvCxnSpPr>
            <a:cxnSpLocks/>
          </p:cNvCxnSpPr>
          <p:nvPr/>
        </p:nvCxnSpPr>
        <p:spPr>
          <a:xfrm>
            <a:off x="6064533" y="1072681"/>
            <a:ext cx="0" cy="5745303"/>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075D7F18-C308-6A41-B03A-C6EE2EF2AA76}"/>
              </a:ext>
            </a:extLst>
          </p:cNvPr>
          <p:cNvSpPr txBox="1"/>
          <p:nvPr/>
        </p:nvSpPr>
        <p:spPr>
          <a:xfrm>
            <a:off x="6807485" y="2410195"/>
            <a:ext cx="1647182" cy="400110"/>
          </a:xfrm>
          <a:prstGeom prst="rect">
            <a:avLst/>
          </a:prstGeom>
          <a:noFill/>
        </p:spPr>
        <p:txBody>
          <a:bodyPr wrap="none" rtlCol="0">
            <a:spAutoFit/>
          </a:bodyPr>
          <a:lstStyle/>
          <a:p>
            <a:pPr marL="342900" indent="-342900">
              <a:buFont typeface="Wingdings" pitchFamily="2" charset="2"/>
              <a:buChar char="ü"/>
            </a:pPr>
            <a:r>
              <a:rPr lang="en-IL" sz="2000" b="1" dirty="0"/>
              <a:t>TypeScript</a:t>
            </a:r>
          </a:p>
        </p:txBody>
      </p:sp>
      <p:sp>
        <p:nvSpPr>
          <p:cNvPr id="24" name="TextBox 23">
            <a:extLst>
              <a:ext uri="{FF2B5EF4-FFF2-40B4-BE49-F238E27FC236}">
                <a16:creationId xmlns:a16="http://schemas.microsoft.com/office/drawing/2014/main" id="{BB3BAF33-5464-FD4C-B586-872E5589469F}"/>
              </a:ext>
            </a:extLst>
          </p:cNvPr>
          <p:cNvSpPr txBox="1"/>
          <p:nvPr/>
        </p:nvSpPr>
        <p:spPr>
          <a:xfrm>
            <a:off x="6605277" y="3741838"/>
            <a:ext cx="3422190" cy="400110"/>
          </a:xfrm>
          <a:prstGeom prst="rect">
            <a:avLst/>
          </a:prstGeom>
          <a:noFill/>
        </p:spPr>
        <p:txBody>
          <a:bodyPr wrap="square" rtlCol="0">
            <a:spAutoFit/>
          </a:bodyPr>
          <a:lstStyle/>
          <a:p>
            <a:pPr marL="342900" indent="-34290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D621ADF1-6412-5E47-A011-96354DCBA238}"/>
              </a:ext>
            </a:extLst>
          </p:cNvPr>
          <p:cNvSpPr txBox="1"/>
          <p:nvPr/>
        </p:nvSpPr>
        <p:spPr>
          <a:xfrm>
            <a:off x="6536487" y="4994535"/>
            <a:ext cx="3471074"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2" name="TextBox 31">
            <a:extLst>
              <a:ext uri="{FF2B5EF4-FFF2-40B4-BE49-F238E27FC236}">
                <a16:creationId xmlns:a16="http://schemas.microsoft.com/office/drawing/2014/main" id="{9ACF342F-213C-1541-A51A-02E421A47FB4}"/>
              </a:ext>
            </a:extLst>
          </p:cNvPr>
          <p:cNvSpPr txBox="1"/>
          <p:nvPr/>
        </p:nvSpPr>
        <p:spPr>
          <a:xfrm>
            <a:off x="6370371" y="6182510"/>
            <a:ext cx="3992696" cy="400110"/>
          </a:xfrm>
          <a:prstGeom prst="rect">
            <a:avLst/>
          </a:prstGeom>
          <a:noFill/>
        </p:spPr>
        <p:txBody>
          <a:bodyPr wrap="none" rtlCol="0">
            <a:spAutoFit/>
          </a:bodyPr>
          <a:lstStyle/>
          <a:p>
            <a:pPr marL="285750" indent="-285750">
              <a:buFont typeface="Wingdings" pitchFamily="2" charset="2"/>
              <a:buChar char="ü"/>
            </a:pPr>
            <a:r>
              <a:rPr lang="en-IL" sz="2000" b="1" dirty="0"/>
              <a:t>Application </a:t>
            </a:r>
            <a:r>
              <a:rPr lang="en-AU" sz="2000" b="1" dirty="0"/>
              <a:t>modular </a:t>
            </a:r>
            <a:r>
              <a:rPr lang="en-IL" sz="2000" b="1" dirty="0"/>
              <a:t>architecture</a:t>
            </a:r>
            <a:endParaRPr lang="en-IL" sz="2000" dirty="0"/>
          </a:p>
        </p:txBody>
      </p:sp>
      <p:cxnSp>
        <p:nvCxnSpPr>
          <p:cNvPr id="35" name="Straight Connector 34">
            <a:extLst>
              <a:ext uri="{FF2B5EF4-FFF2-40B4-BE49-F238E27FC236}">
                <a16:creationId xmlns:a16="http://schemas.microsoft.com/office/drawing/2014/main" id="{4DDE821D-0AC6-8C4A-AA2C-49AA990B6D87}"/>
              </a:ext>
            </a:extLst>
          </p:cNvPr>
          <p:cNvCxnSpPr>
            <a:cxnSpLocks/>
          </p:cNvCxnSpPr>
          <p:nvPr/>
        </p:nvCxnSpPr>
        <p:spPr>
          <a:xfrm flipH="1" flipV="1">
            <a:off x="162784" y="5803689"/>
            <a:ext cx="12025746" cy="7374"/>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B1696831-5ACF-7841-9272-40166D7FF0A7}"/>
              </a:ext>
            </a:extLst>
          </p:cNvPr>
          <p:cNvCxnSpPr>
            <a:cxnSpLocks/>
          </p:cNvCxnSpPr>
          <p:nvPr/>
        </p:nvCxnSpPr>
        <p:spPr>
          <a:xfrm flipH="1">
            <a:off x="294700" y="4437583"/>
            <a:ext cx="11897300" cy="306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BB9C8248-0924-EE49-80B1-D3099A660390}"/>
              </a:ext>
            </a:extLst>
          </p:cNvPr>
          <p:cNvCxnSpPr>
            <a:cxnSpLocks/>
          </p:cNvCxnSpPr>
          <p:nvPr/>
        </p:nvCxnSpPr>
        <p:spPr>
          <a:xfrm flipH="1">
            <a:off x="232056" y="2963926"/>
            <a:ext cx="11887201" cy="20940"/>
          </a:xfrm>
          <a:prstGeom prst="line">
            <a:avLst/>
          </a:prstGeom>
        </p:spPr>
        <p:style>
          <a:lnRef idx="3">
            <a:schemeClr val="accent1"/>
          </a:lnRef>
          <a:fillRef idx="0">
            <a:schemeClr val="accent1"/>
          </a:fillRef>
          <a:effectRef idx="2">
            <a:schemeClr val="accent1"/>
          </a:effectRef>
          <a:fontRef idx="minor">
            <a:schemeClr val="tx1"/>
          </a:fontRef>
        </p:style>
      </p:cxnSp>
      <p:pic>
        <p:nvPicPr>
          <p:cNvPr id="51" name="Picture 50" descr="Logo, icon&#10;&#10;Description automatically generated">
            <a:extLst>
              <a:ext uri="{FF2B5EF4-FFF2-40B4-BE49-F238E27FC236}">
                <a16:creationId xmlns:a16="http://schemas.microsoft.com/office/drawing/2014/main" id="{B9D0AB41-1B06-BE49-BB60-D8A261DB1113}"/>
              </a:ext>
            </a:extLst>
          </p:cNvPr>
          <p:cNvPicPr>
            <a:picLocks noChangeAspect="1"/>
          </p:cNvPicPr>
          <p:nvPr/>
        </p:nvPicPr>
        <p:blipFill>
          <a:blip r:embed="rId7"/>
          <a:stretch>
            <a:fillRect/>
          </a:stretch>
        </p:blipFill>
        <p:spPr>
          <a:xfrm>
            <a:off x="346209" y="814427"/>
            <a:ext cx="1146248" cy="992274"/>
          </a:xfrm>
          <a:prstGeom prst="rect">
            <a:avLst/>
          </a:prstGeom>
        </p:spPr>
      </p:pic>
      <p:cxnSp>
        <p:nvCxnSpPr>
          <p:cNvPr id="52" name="Straight Connector 51">
            <a:extLst>
              <a:ext uri="{FF2B5EF4-FFF2-40B4-BE49-F238E27FC236}">
                <a16:creationId xmlns:a16="http://schemas.microsoft.com/office/drawing/2014/main" id="{B7F71677-0AB4-084C-9261-D966302E872B}"/>
              </a:ext>
            </a:extLst>
          </p:cNvPr>
          <p:cNvCxnSpPr>
            <a:cxnSpLocks/>
          </p:cNvCxnSpPr>
          <p:nvPr/>
        </p:nvCxnSpPr>
        <p:spPr>
          <a:xfrm flipH="1">
            <a:off x="218787" y="1938069"/>
            <a:ext cx="11887201" cy="20940"/>
          </a:xfrm>
          <a:prstGeom prst="line">
            <a:avLst/>
          </a:prstGeom>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9B261FD-3F79-8A4F-8994-4365C7169A81}"/>
              </a:ext>
            </a:extLst>
          </p:cNvPr>
          <p:cNvSpPr txBox="1"/>
          <p:nvPr/>
        </p:nvSpPr>
        <p:spPr>
          <a:xfrm>
            <a:off x="3260205" y="1257019"/>
            <a:ext cx="1649328" cy="523220"/>
          </a:xfrm>
          <a:prstGeom prst="rect">
            <a:avLst/>
          </a:prstGeom>
          <a:noFill/>
        </p:spPr>
        <p:txBody>
          <a:bodyPr wrap="square" rtlCol="0">
            <a:spAutoFit/>
          </a:bodyPr>
          <a:lstStyle/>
          <a:p>
            <a:r>
              <a:rPr lang="en-IL" sz="2800" dirty="0"/>
              <a:t>NestJS</a:t>
            </a:r>
            <a:endParaRPr lang="en-IL" dirty="0"/>
          </a:p>
        </p:txBody>
      </p:sp>
      <p:sp>
        <p:nvSpPr>
          <p:cNvPr id="54" name="TextBox 53">
            <a:extLst>
              <a:ext uri="{FF2B5EF4-FFF2-40B4-BE49-F238E27FC236}">
                <a16:creationId xmlns:a16="http://schemas.microsoft.com/office/drawing/2014/main" id="{B809F180-3787-B148-A45A-BCF40EE3F680}"/>
              </a:ext>
            </a:extLst>
          </p:cNvPr>
          <p:cNvSpPr txBox="1"/>
          <p:nvPr/>
        </p:nvSpPr>
        <p:spPr>
          <a:xfrm>
            <a:off x="8644329" y="1257019"/>
            <a:ext cx="1674559" cy="523220"/>
          </a:xfrm>
          <a:prstGeom prst="rect">
            <a:avLst/>
          </a:prstGeom>
          <a:noFill/>
        </p:spPr>
        <p:txBody>
          <a:bodyPr wrap="square" rtlCol="0">
            <a:spAutoFit/>
          </a:bodyPr>
          <a:lstStyle/>
          <a:p>
            <a:r>
              <a:rPr lang="en-IL" sz="2800" dirty="0"/>
              <a:t>Angular</a:t>
            </a:r>
            <a:endParaRPr lang="en-IL" dirty="0"/>
          </a:p>
        </p:txBody>
      </p:sp>
      <p:pic>
        <p:nvPicPr>
          <p:cNvPr id="56" name="Picture 55" descr="A stop sign&#10;&#10;Description automatically generated">
            <a:extLst>
              <a:ext uri="{FF2B5EF4-FFF2-40B4-BE49-F238E27FC236}">
                <a16:creationId xmlns:a16="http://schemas.microsoft.com/office/drawing/2014/main" id="{B596AD26-9003-BC49-B396-00F67167A214}"/>
              </a:ext>
            </a:extLst>
          </p:cNvPr>
          <p:cNvPicPr>
            <a:picLocks noChangeAspect="1"/>
          </p:cNvPicPr>
          <p:nvPr/>
        </p:nvPicPr>
        <p:blipFill>
          <a:blip r:embed="rId8"/>
          <a:stretch>
            <a:fillRect/>
          </a:stretch>
        </p:blipFill>
        <p:spPr>
          <a:xfrm>
            <a:off x="6222167" y="929671"/>
            <a:ext cx="1074175" cy="936400"/>
          </a:xfrm>
          <a:prstGeom prst="rect">
            <a:avLst/>
          </a:prstGeom>
        </p:spPr>
      </p:pic>
    </p:spTree>
    <p:extLst>
      <p:ext uri="{BB962C8B-B14F-4D97-AF65-F5344CB8AC3E}">
        <p14:creationId xmlns:p14="http://schemas.microsoft.com/office/powerpoint/2010/main" val="2845556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1118-4697-7A43-B220-8A6BD1B74171}"/>
              </a:ext>
            </a:extLst>
          </p:cNvPr>
          <p:cNvSpPr>
            <a:spLocks noGrp="1"/>
          </p:cNvSpPr>
          <p:nvPr>
            <p:ph type="title"/>
          </p:nvPr>
        </p:nvSpPr>
        <p:spPr/>
        <p:txBody>
          <a:bodyPr/>
          <a:lstStyle/>
          <a:p>
            <a:pPr rtl="1"/>
            <a:r>
              <a:rPr lang="en-US" dirty="0"/>
              <a:t>Modules</a:t>
            </a:r>
            <a:endParaRPr lang="en-IL" dirty="0"/>
          </a:p>
        </p:txBody>
      </p:sp>
      <p:pic>
        <p:nvPicPr>
          <p:cNvPr id="5" name="Picture 4" descr="Text&#10;&#10;Description automatically generated">
            <a:extLst>
              <a:ext uri="{FF2B5EF4-FFF2-40B4-BE49-F238E27FC236}">
                <a16:creationId xmlns:a16="http://schemas.microsoft.com/office/drawing/2014/main" id="{ADB103BF-7467-1143-BBD1-809010A4D5EA}"/>
              </a:ext>
            </a:extLst>
          </p:cNvPr>
          <p:cNvPicPr>
            <a:picLocks noChangeAspect="1"/>
          </p:cNvPicPr>
          <p:nvPr/>
        </p:nvPicPr>
        <p:blipFill>
          <a:blip r:embed="rId3"/>
          <a:stretch>
            <a:fillRect/>
          </a:stretch>
        </p:blipFill>
        <p:spPr>
          <a:xfrm>
            <a:off x="278880" y="1428958"/>
            <a:ext cx="5297461" cy="2800869"/>
          </a:xfrm>
          <a:prstGeom prst="rect">
            <a:avLst/>
          </a:prstGeom>
        </p:spPr>
      </p:pic>
      <p:pic>
        <p:nvPicPr>
          <p:cNvPr id="11" name="Picture 10" descr="Text&#10;&#10;Description automatically generated">
            <a:extLst>
              <a:ext uri="{FF2B5EF4-FFF2-40B4-BE49-F238E27FC236}">
                <a16:creationId xmlns:a16="http://schemas.microsoft.com/office/drawing/2014/main" id="{B7AE7AAE-FB06-9B48-9C89-2B6FA7D8E30D}"/>
              </a:ext>
            </a:extLst>
          </p:cNvPr>
          <p:cNvPicPr>
            <a:picLocks noChangeAspect="1"/>
          </p:cNvPicPr>
          <p:nvPr/>
        </p:nvPicPr>
        <p:blipFill>
          <a:blip r:embed="rId4"/>
          <a:stretch>
            <a:fillRect/>
          </a:stretch>
        </p:blipFill>
        <p:spPr>
          <a:xfrm>
            <a:off x="5876145" y="4128194"/>
            <a:ext cx="5849474" cy="2364681"/>
          </a:xfrm>
          <a:prstGeom prst="rect">
            <a:avLst/>
          </a:prstGeom>
        </p:spPr>
      </p:pic>
      <p:pic>
        <p:nvPicPr>
          <p:cNvPr id="12" name="Picture 11" descr="A stop sign&#10;&#10;Description automatically generated">
            <a:extLst>
              <a:ext uri="{FF2B5EF4-FFF2-40B4-BE49-F238E27FC236}">
                <a16:creationId xmlns:a16="http://schemas.microsoft.com/office/drawing/2014/main" id="{20F116B0-5D45-8040-BB0B-AE550569EA56}"/>
              </a:ext>
            </a:extLst>
          </p:cNvPr>
          <p:cNvPicPr>
            <a:picLocks noChangeAspect="1"/>
          </p:cNvPicPr>
          <p:nvPr/>
        </p:nvPicPr>
        <p:blipFill>
          <a:blip r:embed="rId5"/>
          <a:stretch>
            <a:fillRect/>
          </a:stretch>
        </p:blipFill>
        <p:spPr>
          <a:xfrm>
            <a:off x="5876145" y="3191794"/>
            <a:ext cx="1074175" cy="936400"/>
          </a:xfrm>
          <a:prstGeom prst="rect">
            <a:avLst/>
          </a:prstGeom>
        </p:spPr>
      </p:pic>
      <p:pic>
        <p:nvPicPr>
          <p:cNvPr id="13" name="Picture 12" descr="Logo, icon&#10;&#10;Description automatically generated">
            <a:extLst>
              <a:ext uri="{FF2B5EF4-FFF2-40B4-BE49-F238E27FC236}">
                <a16:creationId xmlns:a16="http://schemas.microsoft.com/office/drawing/2014/main" id="{E65E6148-C7A9-BE42-B5C3-C0610E406838}"/>
              </a:ext>
            </a:extLst>
          </p:cNvPr>
          <p:cNvPicPr>
            <a:picLocks noChangeAspect="1"/>
          </p:cNvPicPr>
          <p:nvPr/>
        </p:nvPicPr>
        <p:blipFill>
          <a:blip r:embed="rId6"/>
          <a:stretch>
            <a:fillRect/>
          </a:stretch>
        </p:blipFill>
        <p:spPr>
          <a:xfrm>
            <a:off x="4430093" y="436684"/>
            <a:ext cx="1146248" cy="992274"/>
          </a:xfrm>
          <a:prstGeom prst="rect">
            <a:avLst/>
          </a:prstGeom>
        </p:spPr>
      </p:pic>
    </p:spTree>
    <p:extLst>
      <p:ext uri="{BB962C8B-B14F-4D97-AF65-F5344CB8AC3E}">
        <p14:creationId xmlns:p14="http://schemas.microsoft.com/office/powerpoint/2010/main" val="2506427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76C5-92FA-5946-ADDB-E42C8417BB71}"/>
              </a:ext>
            </a:extLst>
          </p:cNvPr>
          <p:cNvSpPr>
            <a:spLocks noGrp="1"/>
          </p:cNvSpPr>
          <p:nvPr>
            <p:ph type="title"/>
          </p:nvPr>
        </p:nvSpPr>
        <p:spPr/>
        <p:txBody>
          <a:bodyPr/>
          <a:lstStyle/>
          <a:p>
            <a:pPr algn="l" defTabSz="914400" rtl="1" eaLnBrk="1" latinLnBrk="0" hangingPunct="1">
              <a:lnSpc>
                <a:spcPct val="90000"/>
              </a:lnSpc>
              <a:spcBef>
                <a:spcPct val="0"/>
              </a:spcBef>
              <a:buNone/>
            </a:pPr>
            <a:r>
              <a:rPr lang="en-AU" dirty="0"/>
              <a:t>Providers </a:t>
            </a:r>
            <a:endParaRPr lang="en-IL" dirty="0"/>
          </a:p>
        </p:txBody>
      </p:sp>
      <p:pic>
        <p:nvPicPr>
          <p:cNvPr id="5" name="Picture 4" descr="Text&#10;&#10;Description automatically generated">
            <a:extLst>
              <a:ext uri="{FF2B5EF4-FFF2-40B4-BE49-F238E27FC236}">
                <a16:creationId xmlns:a16="http://schemas.microsoft.com/office/drawing/2014/main" id="{B668D010-712F-464C-9331-E6D16CC2FDF2}"/>
              </a:ext>
            </a:extLst>
          </p:cNvPr>
          <p:cNvPicPr>
            <a:picLocks noChangeAspect="1"/>
          </p:cNvPicPr>
          <p:nvPr/>
        </p:nvPicPr>
        <p:blipFill>
          <a:blip r:embed="rId2"/>
          <a:stretch>
            <a:fillRect/>
          </a:stretch>
        </p:blipFill>
        <p:spPr>
          <a:xfrm>
            <a:off x="451980" y="1478018"/>
            <a:ext cx="5004603" cy="362075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4F5183BF-673B-5644-8146-D8B22F70D6CF}"/>
              </a:ext>
            </a:extLst>
          </p:cNvPr>
          <p:cNvPicPr>
            <a:picLocks noChangeAspect="1"/>
          </p:cNvPicPr>
          <p:nvPr/>
        </p:nvPicPr>
        <p:blipFill>
          <a:blip r:embed="rId3"/>
          <a:stretch>
            <a:fillRect/>
          </a:stretch>
        </p:blipFill>
        <p:spPr>
          <a:xfrm>
            <a:off x="5656550" y="4641572"/>
            <a:ext cx="5497283" cy="1993349"/>
          </a:xfrm>
          <a:prstGeom prst="rect">
            <a:avLst/>
          </a:prstGeom>
        </p:spPr>
      </p:pic>
      <p:pic>
        <p:nvPicPr>
          <p:cNvPr id="8" name="Picture 7" descr="Logo, icon&#10;&#10;Description automatically generated">
            <a:extLst>
              <a:ext uri="{FF2B5EF4-FFF2-40B4-BE49-F238E27FC236}">
                <a16:creationId xmlns:a16="http://schemas.microsoft.com/office/drawing/2014/main" id="{89EDDB3A-D7C7-D542-BC15-3582C4BC04EB}"/>
              </a:ext>
            </a:extLst>
          </p:cNvPr>
          <p:cNvPicPr>
            <a:picLocks noChangeAspect="1"/>
          </p:cNvPicPr>
          <p:nvPr/>
        </p:nvPicPr>
        <p:blipFill>
          <a:blip r:embed="rId4"/>
          <a:stretch>
            <a:fillRect/>
          </a:stretch>
        </p:blipFill>
        <p:spPr>
          <a:xfrm>
            <a:off x="4310335" y="531769"/>
            <a:ext cx="1146248" cy="992274"/>
          </a:xfrm>
          <a:prstGeom prst="rect">
            <a:avLst/>
          </a:prstGeom>
        </p:spPr>
      </p:pic>
      <p:pic>
        <p:nvPicPr>
          <p:cNvPr id="9" name="Picture 8" descr="A stop sign&#10;&#10;Description automatically generated">
            <a:extLst>
              <a:ext uri="{FF2B5EF4-FFF2-40B4-BE49-F238E27FC236}">
                <a16:creationId xmlns:a16="http://schemas.microsoft.com/office/drawing/2014/main" id="{EE4E0846-A67F-A647-BE78-A9EA9D9B6C49}"/>
              </a:ext>
            </a:extLst>
          </p:cNvPr>
          <p:cNvPicPr>
            <a:picLocks noChangeAspect="1"/>
          </p:cNvPicPr>
          <p:nvPr/>
        </p:nvPicPr>
        <p:blipFill>
          <a:blip r:embed="rId5"/>
          <a:stretch>
            <a:fillRect/>
          </a:stretch>
        </p:blipFill>
        <p:spPr>
          <a:xfrm>
            <a:off x="5661244" y="3705172"/>
            <a:ext cx="1074175" cy="936400"/>
          </a:xfrm>
          <a:prstGeom prst="rect">
            <a:avLst/>
          </a:prstGeom>
        </p:spPr>
      </p:pic>
    </p:spTree>
    <p:extLst>
      <p:ext uri="{BB962C8B-B14F-4D97-AF65-F5344CB8AC3E}">
        <p14:creationId xmlns:p14="http://schemas.microsoft.com/office/powerpoint/2010/main" val="1138594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785446" y="1039080"/>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785446" y="2145774"/>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305868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116878" y="629266"/>
            <a:ext cx="6422849" cy="167660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latin typeface="+mj-lt"/>
                <a:ea typeface="+mj-ea"/>
                <a:cs typeface="+mj-cs"/>
              </a:rPr>
              <a:t>Modules</a:t>
            </a:r>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68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804672" y="3829295"/>
            <a:ext cx="3026663" cy="1702498"/>
          </a:xfrm>
          <a:prstGeom prst="rect">
            <a:avLst/>
          </a:prstGeom>
          <a:effectLst/>
        </p:spPr>
      </p:pic>
      <p:sp>
        <p:nvSpPr>
          <p:cNvPr id="7" name="TextBox 6">
            <a:extLst>
              <a:ext uri="{FF2B5EF4-FFF2-40B4-BE49-F238E27FC236}">
                <a16:creationId xmlns:a16="http://schemas.microsoft.com/office/drawing/2014/main" id="{4AC9E983-4A23-9448-AA55-5EEF86865CFC}"/>
              </a:ext>
            </a:extLst>
          </p:cNvPr>
          <p:cNvSpPr txBox="1"/>
          <p:nvPr/>
        </p:nvSpPr>
        <p:spPr>
          <a:xfrm>
            <a:off x="5116879" y="2195109"/>
            <a:ext cx="6422848" cy="3785419"/>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200" dirty="0"/>
              <a:t>In </a:t>
            </a:r>
            <a:r>
              <a:rPr lang="en-US" sz="3200" b="1" dirty="0"/>
              <a:t>Angular</a:t>
            </a:r>
            <a:r>
              <a:rPr lang="en-US" sz="3200" dirty="0"/>
              <a:t>, a </a:t>
            </a:r>
            <a:r>
              <a:rPr lang="en-US" sz="3200" b="1" dirty="0"/>
              <a:t>module</a:t>
            </a:r>
            <a:r>
              <a:rPr lang="en-US" sz="3200" dirty="0"/>
              <a:t> is a mechanism to </a:t>
            </a:r>
            <a:r>
              <a:rPr lang="en-US" sz="3200" dirty="0">
                <a:solidFill>
                  <a:srgbClr val="FF0000"/>
                </a:solidFill>
              </a:rPr>
              <a:t>group</a:t>
            </a:r>
            <a:r>
              <a:rPr lang="en-US" sz="3200" dirty="0"/>
              <a:t> components, directives, pipes and services that are related, in such a way that can be </a:t>
            </a:r>
            <a:r>
              <a:rPr lang="en-US" sz="3200" dirty="0">
                <a:solidFill>
                  <a:srgbClr val="FF0000"/>
                </a:solidFill>
              </a:rPr>
              <a:t>combined</a:t>
            </a:r>
            <a:r>
              <a:rPr lang="en-US" sz="3200" dirty="0"/>
              <a:t> with other </a:t>
            </a:r>
            <a:r>
              <a:rPr lang="en-US" sz="3200" b="1" dirty="0"/>
              <a:t>modules</a:t>
            </a:r>
            <a:r>
              <a:rPr lang="en-US" sz="3200" dirty="0"/>
              <a:t> to create an application. An </a:t>
            </a:r>
            <a:r>
              <a:rPr lang="en-US" sz="3200" b="1" dirty="0"/>
              <a:t>Angular</a:t>
            </a:r>
            <a:r>
              <a:rPr lang="en-US" sz="3200" dirty="0"/>
              <a:t> application can be thought of as a </a:t>
            </a:r>
            <a:r>
              <a:rPr lang="en-US" sz="3200" dirty="0">
                <a:solidFill>
                  <a:srgbClr val="FF0000"/>
                </a:solidFill>
              </a:rPr>
              <a:t>puzzle</a:t>
            </a:r>
            <a:r>
              <a:rPr lang="en-US" sz="3200" dirty="0"/>
              <a:t> where each piece (or each </a:t>
            </a:r>
            <a:r>
              <a:rPr lang="en-US" sz="3200" b="1" dirty="0"/>
              <a:t>module</a:t>
            </a:r>
            <a:r>
              <a:rPr lang="en-US" sz="3200" dirty="0"/>
              <a:t>) is needed to be able to see the full picture.</a:t>
            </a:r>
          </a:p>
          <a:p>
            <a:pPr indent="-228600" defTabSz="9144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27FA1513-00DE-B048-83F8-44DEE747FDEA}"/>
              </a:ext>
            </a:extLst>
          </p:cNvPr>
          <p:cNvPicPr>
            <a:picLocks noChangeAspect="1"/>
          </p:cNvPicPr>
          <p:nvPr/>
        </p:nvPicPr>
        <p:blipFill>
          <a:blip r:embed="rId4"/>
          <a:stretch>
            <a:fillRect/>
          </a:stretch>
        </p:blipFill>
        <p:spPr>
          <a:xfrm>
            <a:off x="652273" y="504501"/>
            <a:ext cx="3501670" cy="2304013"/>
          </a:xfrm>
          <a:prstGeom prst="rect">
            <a:avLst/>
          </a:prstGeom>
        </p:spPr>
      </p:pic>
    </p:spTree>
    <p:extLst>
      <p:ext uri="{BB962C8B-B14F-4D97-AF65-F5344CB8AC3E}">
        <p14:creationId xmlns:p14="http://schemas.microsoft.com/office/powerpoint/2010/main" val="4433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210F2A-1B56-454A-B119-C4805D0997A5}"/>
              </a:ext>
            </a:extLst>
          </p:cNvPr>
          <p:cNvPicPr>
            <a:picLocks noChangeAspect="1"/>
          </p:cNvPicPr>
          <p:nvPr/>
        </p:nvPicPr>
        <p:blipFill>
          <a:blip r:embed="rId3"/>
          <a:stretch>
            <a:fillRect/>
          </a:stretch>
        </p:blipFill>
        <p:spPr>
          <a:xfrm>
            <a:off x="2381955" y="643466"/>
            <a:ext cx="7428089" cy="5571067"/>
          </a:xfrm>
          <a:prstGeom prst="rect">
            <a:avLst/>
          </a:prstGeom>
        </p:spPr>
      </p:pic>
      <p:sp>
        <p:nvSpPr>
          <p:cNvPr id="6" name="TextBox 5">
            <a:extLst>
              <a:ext uri="{FF2B5EF4-FFF2-40B4-BE49-F238E27FC236}">
                <a16:creationId xmlns:a16="http://schemas.microsoft.com/office/drawing/2014/main" id="{62B95474-13EC-DE4C-AF3F-A62EA75AB2CD}"/>
              </a:ext>
            </a:extLst>
          </p:cNvPr>
          <p:cNvSpPr txBox="1"/>
          <p:nvPr/>
        </p:nvSpPr>
        <p:spPr>
          <a:xfrm>
            <a:off x="4619296" y="2199845"/>
            <a:ext cx="1101584" cy="369332"/>
          </a:xfrm>
          <a:prstGeom prst="rect">
            <a:avLst/>
          </a:prstGeom>
          <a:noFill/>
        </p:spPr>
        <p:txBody>
          <a:bodyPr wrap="none" rtlCol="0">
            <a:spAutoFit/>
          </a:bodyPr>
          <a:lstStyle/>
          <a:p>
            <a:r>
              <a:rPr lang="en-IL" dirty="0"/>
              <a:t>Module A</a:t>
            </a:r>
          </a:p>
        </p:txBody>
      </p:sp>
      <p:sp>
        <p:nvSpPr>
          <p:cNvPr id="22" name="TextBox 21">
            <a:extLst>
              <a:ext uri="{FF2B5EF4-FFF2-40B4-BE49-F238E27FC236}">
                <a16:creationId xmlns:a16="http://schemas.microsoft.com/office/drawing/2014/main" id="{4C032EDD-999C-C947-BB17-8C69D80CF0B6}"/>
              </a:ext>
            </a:extLst>
          </p:cNvPr>
          <p:cNvSpPr txBox="1"/>
          <p:nvPr/>
        </p:nvSpPr>
        <p:spPr>
          <a:xfrm>
            <a:off x="6793575" y="2218418"/>
            <a:ext cx="1101584" cy="369332"/>
          </a:xfrm>
          <a:prstGeom prst="rect">
            <a:avLst/>
          </a:prstGeom>
          <a:noFill/>
        </p:spPr>
        <p:txBody>
          <a:bodyPr wrap="none" rtlCol="0">
            <a:spAutoFit/>
          </a:bodyPr>
          <a:lstStyle/>
          <a:p>
            <a:r>
              <a:rPr lang="en-IL" dirty="0"/>
              <a:t>Module B</a:t>
            </a:r>
          </a:p>
        </p:txBody>
      </p:sp>
      <p:sp>
        <p:nvSpPr>
          <p:cNvPr id="23" name="TextBox 22">
            <a:extLst>
              <a:ext uri="{FF2B5EF4-FFF2-40B4-BE49-F238E27FC236}">
                <a16:creationId xmlns:a16="http://schemas.microsoft.com/office/drawing/2014/main" id="{F3979F72-AAF2-4248-A684-286C8AE77B16}"/>
              </a:ext>
            </a:extLst>
          </p:cNvPr>
          <p:cNvSpPr txBox="1"/>
          <p:nvPr/>
        </p:nvSpPr>
        <p:spPr>
          <a:xfrm>
            <a:off x="4361792" y="4207189"/>
            <a:ext cx="1101584" cy="369332"/>
          </a:xfrm>
          <a:prstGeom prst="rect">
            <a:avLst/>
          </a:prstGeom>
          <a:noFill/>
        </p:spPr>
        <p:txBody>
          <a:bodyPr wrap="none" rtlCol="0">
            <a:spAutoFit/>
          </a:bodyPr>
          <a:lstStyle/>
          <a:p>
            <a:r>
              <a:rPr lang="en-IL" dirty="0"/>
              <a:t>Module C</a:t>
            </a:r>
          </a:p>
        </p:txBody>
      </p:sp>
      <p:sp>
        <p:nvSpPr>
          <p:cNvPr id="24" name="TextBox 23">
            <a:extLst>
              <a:ext uri="{FF2B5EF4-FFF2-40B4-BE49-F238E27FC236}">
                <a16:creationId xmlns:a16="http://schemas.microsoft.com/office/drawing/2014/main" id="{4450E82D-BE45-544B-823D-36CB87C65ED3}"/>
              </a:ext>
            </a:extLst>
          </p:cNvPr>
          <p:cNvSpPr txBox="1"/>
          <p:nvPr/>
        </p:nvSpPr>
        <p:spPr>
          <a:xfrm>
            <a:off x="6448738" y="4216475"/>
            <a:ext cx="1101584" cy="369332"/>
          </a:xfrm>
          <a:prstGeom prst="rect">
            <a:avLst/>
          </a:prstGeom>
          <a:noFill/>
        </p:spPr>
        <p:txBody>
          <a:bodyPr wrap="none" rtlCol="0">
            <a:spAutoFit/>
          </a:bodyPr>
          <a:lstStyle/>
          <a:p>
            <a:r>
              <a:rPr lang="en-IL" dirty="0"/>
              <a:t>Module D</a:t>
            </a:r>
          </a:p>
        </p:txBody>
      </p:sp>
      <p:sp>
        <p:nvSpPr>
          <p:cNvPr id="10" name="TextBox 9">
            <a:extLst>
              <a:ext uri="{FF2B5EF4-FFF2-40B4-BE49-F238E27FC236}">
                <a16:creationId xmlns:a16="http://schemas.microsoft.com/office/drawing/2014/main" id="{CDC15A5B-7CE6-EA4A-B29E-49CD96A265C7}"/>
              </a:ext>
            </a:extLst>
          </p:cNvPr>
          <p:cNvSpPr txBox="1"/>
          <p:nvPr/>
        </p:nvSpPr>
        <p:spPr>
          <a:xfrm>
            <a:off x="0" y="643466"/>
            <a:ext cx="2067233" cy="523220"/>
          </a:xfrm>
          <a:prstGeom prst="rect">
            <a:avLst/>
          </a:prstGeom>
          <a:noFill/>
        </p:spPr>
        <p:txBody>
          <a:bodyPr wrap="none" rtlCol="0">
            <a:spAutoFit/>
          </a:bodyPr>
          <a:lstStyle/>
          <a:p>
            <a:r>
              <a:rPr lang="en-IL" sz="2800" dirty="0"/>
              <a:t>Root module</a:t>
            </a:r>
          </a:p>
        </p:txBody>
      </p:sp>
      <p:cxnSp>
        <p:nvCxnSpPr>
          <p:cNvPr id="26" name="Curved Connector 25">
            <a:extLst>
              <a:ext uri="{FF2B5EF4-FFF2-40B4-BE49-F238E27FC236}">
                <a16:creationId xmlns:a16="http://schemas.microsoft.com/office/drawing/2014/main" id="{BDB4C1BB-7D97-094A-9B13-AEAAB4F7285B}"/>
              </a:ext>
            </a:extLst>
          </p:cNvPr>
          <p:cNvCxnSpPr>
            <a:cxnSpLocks/>
            <a:stCxn id="10" idx="2"/>
          </p:cNvCxnSpPr>
          <p:nvPr/>
        </p:nvCxnSpPr>
        <p:spPr>
          <a:xfrm rot="16200000" flipH="1">
            <a:off x="1329433" y="870870"/>
            <a:ext cx="756707" cy="1348338"/>
          </a:xfrm>
          <a:prstGeom prst="curvedConnector2">
            <a:avLst/>
          </a:prstGeom>
          <a:ln w="76200">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DB1DBD7F-C29E-8E4D-9829-290735CB5F18}"/>
              </a:ext>
            </a:extLst>
          </p:cNvPr>
          <p:cNvSpPr/>
          <p:nvPr/>
        </p:nvSpPr>
        <p:spPr>
          <a:xfrm>
            <a:off x="6227379" y="4713890"/>
            <a:ext cx="1667780" cy="69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@controller,</a:t>
            </a:r>
          </a:p>
          <a:p>
            <a:pPr algn="ctr"/>
            <a:r>
              <a:rPr lang="en-IL" dirty="0"/>
              <a:t>@providers…</a:t>
            </a:r>
          </a:p>
        </p:txBody>
      </p:sp>
    </p:spTree>
    <p:extLst>
      <p:ext uri="{BB962C8B-B14F-4D97-AF65-F5344CB8AC3E}">
        <p14:creationId xmlns:p14="http://schemas.microsoft.com/office/powerpoint/2010/main" val="134059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B5848094-0814-5D46-B929-5612499AFC3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Tree>
    <p:extLst>
      <p:ext uri="{BB962C8B-B14F-4D97-AF65-F5344CB8AC3E}">
        <p14:creationId xmlns:p14="http://schemas.microsoft.com/office/powerpoint/2010/main" val="87716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cxnSp>
        <p:nvCxnSpPr>
          <p:cNvPr id="7" name="Curved Connector 6">
            <a:extLst>
              <a:ext uri="{FF2B5EF4-FFF2-40B4-BE49-F238E27FC236}">
                <a16:creationId xmlns:a16="http://schemas.microsoft.com/office/drawing/2014/main" id="{A23A7AD5-607B-044E-A4A0-11FFA828E2EE}"/>
              </a:ext>
            </a:extLst>
          </p:cNvPr>
          <p:cNvCxnSpPr>
            <a:cxnSpLocks/>
          </p:cNvCxnSpPr>
          <p:nvPr/>
        </p:nvCxnSpPr>
        <p:spPr>
          <a:xfrm rot="5400000" flipH="1" flipV="1">
            <a:off x="4883396" y="3069927"/>
            <a:ext cx="1203187" cy="444261"/>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17FE9D8D-D1A8-3B47-B506-80CD4E88259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Tree>
    <p:extLst>
      <p:ext uri="{BB962C8B-B14F-4D97-AF65-F5344CB8AC3E}">
        <p14:creationId xmlns:p14="http://schemas.microsoft.com/office/powerpoint/2010/main" val="21069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cxnSp>
        <p:nvCxnSpPr>
          <p:cNvPr id="7" name="Curved Connector 6">
            <a:extLst>
              <a:ext uri="{FF2B5EF4-FFF2-40B4-BE49-F238E27FC236}">
                <a16:creationId xmlns:a16="http://schemas.microsoft.com/office/drawing/2014/main" id="{A23A7AD5-607B-044E-A4A0-11FFA828E2EE}"/>
              </a:ext>
            </a:extLst>
          </p:cNvPr>
          <p:cNvCxnSpPr>
            <a:cxnSpLocks/>
          </p:cNvCxnSpPr>
          <p:nvPr/>
        </p:nvCxnSpPr>
        <p:spPr>
          <a:xfrm rot="5400000" flipH="1" flipV="1">
            <a:off x="4883396" y="3069927"/>
            <a:ext cx="1203187" cy="444261"/>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17FE9D8D-D1A8-3B47-B506-80CD4E88259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
        <p:nvSpPr>
          <p:cNvPr id="4" name="Double Brace 3">
            <a:extLst>
              <a:ext uri="{FF2B5EF4-FFF2-40B4-BE49-F238E27FC236}">
                <a16:creationId xmlns:a16="http://schemas.microsoft.com/office/drawing/2014/main" id="{45F65994-60CA-064D-830A-37E20F4693A8}"/>
              </a:ext>
            </a:extLst>
          </p:cNvPr>
          <p:cNvSpPr/>
          <p:nvPr/>
        </p:nvSpPr>
        <p:spPr>
          <a:xfrm>
            <a:off x="1371601" y="1859465"/>
            <a:ext cx="9317420" cy="4777817"/>
          </a:xfrm>
          <a:prstGeom prst="bracePair">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147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Controllers</a:t>
            </a:r>
          </a:p>
        </p:txBody>
      </p:sp>
      <p:sp>
        <p:nvSpPr>
          <p:cNvPr id="6" name="TextBox 5">
            <a:extLst>
              <a:ext uri="{FF2B5EF4-FFF2-40B4-BE49-F238E27FC236}">
                <a16:creationId xmlns:a16="http://schemas.microsoft.com/office/drawing/2014/main" id="{6DBC79E1-FD80-0C44-831C-D1B0BA3BC196}"/>
              </a:ext>
            </a:extLst>
          </p:cNvPr>
          <p:cNvSpPr txBox="1"/>
          <p:nvPr/>
        </p:nvSpPr>
        <p:spPr>
          <a:xfrm>
            <a:off x="559559" y="1213135"/>
            <a:ext cx="6295869" cy="1200329"/>
          </a:xfrm>
          <a:prstGeom prst="rect">
            <a:avLst/>
          </a:prstGeom>
          <a:noFill/>
        </p:spPr>
        <p:txBody>
          <a:bodyPr wrap="square" rtlCol="0">
            <a:spAutoFit/>
          </a:bodyPr>
          <a:lstStyle/>
          <a:p>
            <a:r>
              <a:rPr lang="en-US" dirty="0"/>
              <a:t>Controllers are responsible for handling incoming </a:t>
            </a:r>
            <a:r>
              <a:rPr lang="en-US" b="1" dirty="0"/>
              <a:t>requests</a:t>
            </a:r>
            <a:r>
              <a:rPr lang="en-US" dirty="0"/>
              <a:t> and returning </a:t>
            </a:r>
            <a:r>
              <a:rPr lang="en-US" b="1" dirty="0"/>
              <a:t>responses</a:t>
            </a:r>
            <a:r>
              <a:rPr lang="en-US" dirty="0"/>
              <a:t> to the client.</a:t>
            </a:r>
          </a:p>
          <a:p>
            <a:br>
              <a:rPr lang="en-US" dirty="0"/>
            </a:br>
            <a:endParaRPr lang="en-IL" dirty="0"/>
          </a:p>
        </p:txBody>
      </p:sp>
      <p:pic>
        <p:nvPicPr>
          <p:cNvPr id="3" name="Picture 2">
            <a:extLst>
              <a:ext uri="{FF2B5EF4-FFF2-40B4-BE49-F238E27FC236}">
                <a16:creationId xmlns:a16="http://schemas.microsoft.com/office/drawing/2014/main" id="{3DEA18C7-F372-644D-8360-F34D5C55F7C8}"/>
              </a:ext>
            </a:extLst>
          </p:cNvPr>
          <p:cNvPicPr>
            <a:picLocks noChangeAspect="1"/>
          </p:cNvPicPr>
          <p:nvPr/>
        </p:nvPicPr>
        <p:blipFill>
          <a:blip r:embed="rId4"/>
          <a:stretch>
            <a:fillRect/>
          </a:stretch>
        </p:blipFill>
        <p:spPr>
          <a:xfrm>
            <a:off x="1012371" y="1848588"/>
            <a:ext cx="10298774" cy="4946238"/>
          </a:xfrm>
          <a:prstGeom prst="rect">
            <a:avLst/>
          </a:prstGeom>
        </p:spPr>
      </p:pic>
    </p:spTree>
    <p:extLst>
      <p:ext uri="{BB962C8B-B14F-4D97-AF65-F5344CB8AC3E}">
        <p14:creationId xmlns:p14="http://schemas.microsoft.com/office/powerpoint/2010/main" val="2540170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620111" y="720651"/>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166648" y="1890032"/>
            <a:ext cx="10405241" cy="3785652"/>
          </a:xfrm>
          <a:prstGeom prst="rect">
            <a:avLst/>
          </a:prstGeom>
          <a:noFill/>
        </p:spPr>
        <p:txBody>
          <a:bodyPr wrap="square" rtlCol="0">
            <a:spAutoFit/>
          </a:bodyPr>
          <a:lstStyle/>
          <a:p>
            <a:pPr marL="285750" indent="-285750">
              <a:buFont typeface="Wingdings" pitchFamily="2" charset="2"/>
              <a:buChar char="q"/>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Pahse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215592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Providers</a:t>
            </a:r>
          </a:p>
        </p:txBody>
      </p:sp>
      <p:sp>
        <p:nvSpPr>
          <p:cNvPr id="3" name="TextBox 2">
            <a:extLst>
              <a:ext uri="{FF2B5EF4-FFF2-40B4-BE49-F238E27FC236}">
                <a16:creationId xmlns:a16="http://schemas.microsoft.com/office/drawing/2014/main" id="{A107F94E-684D-9742-A10E-3887B892C698}"/>
              </a:ext>
            </a:extLst>
          </p:cNvPr>
          <p:cNvSpPr txBox="1"/>
          <p:nvPr/>
        </p:nvSpPr>
        <p:spPr>
          <a:xfrm>
            <a:off x="559559" y="1424066"/>
            <a:ext cx="6935523" cy="369332"/>
          </a:xfrm>
          <a:prstGeom prst="rect">
            <a:avLst/>
          </a:prstGeom>
          <a:noFill/>
        </p:spPr>
        <p:txBody>
          <a:bodyPr wrap="square" rtlCol="0">
            <a:spAutoFit/>
          </a:bodyPr>
          <a:lstStyle/>
          <a:p>
            <a:r>
              <a:rPr lang="en-US" dirty="0"/>
              <a:t>The main idea of a provider is that it can </a:t>
            </a:r>
            <a:r>
              <a:rPr lang="en-US" b="1" dirty="0"/>
              <a:t>inject</a:t>
            </a:r>
            <a:r>
              <a:rPr lang="en-US" dirty="0"/>
              <a:t> dependencies</a:t>
            </a:r>
            <a:endParaRPr lang="en-IL" dirty="0"/>
          </a:p>
        </p:txBody>
      </p:sp>
      <p:pic>
        <p:nvPicPr>
          <p:cNvPr id="4" name="Picture 3">
            <a:extLst>
              <a:ext uri="{FF2B5EF4-FFF2-40B4-BE49-F238E27FC236}">
                <a16:creationId xmlns:a16="http://schemas.microsoft.com/office/drawing/2014/main" id="{5EB03480-6497-5947-B237-516DB3EDE246}"/>
              </a:ext>
            </a:extLst>
          </p:cNvPr>
          <p:cNvPicPr>
            <a:picLocks noChangeAspect="1"/>
          </p:cNvPicPr>
          <p:nvPr/>
        </p:nvPicPr>
        <p:blipFill>
          <a:blip r:embed="rId4"/>
          <a:stretch>
            <a:fillRect/>
          </a:stretch>
        </p:blipFill>
        <p:spPr>
          <a:xfrm>
            <a:off x="1736874" y="1793398"/>
            <a:ext cx="8106667" cy="5001986"/>
          </a:xfrm>
          <a:prstGeom prst="rect">
            <a:avLst/>
          </a:prstGeom>
        </p:spPr>
      </p:pic>
    </p:spTree>
    <p:extLst>
      <p:ext uri="{BB962C8B-B14F-4D97-AF65-F5344CB8AC3E}">
        <p14:creationId xmlns:p14="http://schemas.microsoft.com/office/powerpoint/2010/main" val="987648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a:t>Decorators</a:t>
            </a:r>
            <a:endParaRPr lang="en-IL" sz="4800" dirty="0"/>
          </a:p>
        </p:txBody>
      </p:sp>
      <p:sp>
        <p:nvSpPr>
          <p:cNvPr id="6" name="TextBox 5">
            <a:extLst>
              <a:ext uri="{FF2B5EF4-FFF2-40B4-BE49-F238E27FC236}">
                <a16:creationId xmlns:a16="http://schemas.microsoft.com/office/drawing/2014/main" id="{381B81C1-DB17-3D4D-98D9-1B7C0C4F6581}"/>
              </a:ext>
            </a:extLst>
          </p:cNvPr>
          <p:cNvSpPr txBox="1"/>
          <p:nvPr/>
        </p:nvSpPr>
        <p:spPr>
          <a:xfrm>
            <a:off x="559559" y="1813173"/>
            <a:ext cx="10602427" cy="3231654"/>
          </a:xfrm>
          <a:prstGeom prst="rect">
            <a:avLst/>
          </a:prstGeom>
          <a:solidFill>
            <a:schemeClr val="tx1"/>
          </a:solidFill>
        </p:spPr>
        <p:txBody>
          <a:bodyPr wrap="square" rtlCol="0">
            <a:spAutoFit/>
          </a:bodyPr>
          <a:lstStyle/>
          <a:p>
            <a:endParaRPr lang="he-IL" sz="2800" dirty="0">
              <a:solidFill>
                <a:schemeClr val="bg1"/>
              </a:solidFill>
            </a:endParaRPr>
          </a:p>
          <a:p>
            <a:pPr marL="457200" indent="-457200">
              <a:buFont typeface="Wingdings" pitchFamily="2" charset="2"/>
              <a:buChar char="ü"/>
            </a:pPr>
            <a:r>
              <a:rPr lang="en-US" sz="2800" dirty="0">
                <a:solidFill>
                  <a:schemeClr val="bg1"/>
                </a:solidFill>
              </a:rPr>
              <a:t>An ES2016 decorator is an expression which returns a </a:t>
            </a:r>
            <a:r>
              <a:rPr lang="en-US" sz="2800" u="sng" dirty="0">
                <a:solidFill>
                  <a:schemeClr val="bg1"/>
                </a:solidFill>
              </a:rPr>
              <a:t>function </a:t>
            </a:r>
            <a:r>
              <a:rPr lang="en-US" sz="2800" dirty="0">
                <a:solidFill>
                  <a:schemeClr val="bg1"/>
                </a:solidFill>
              </a:rPr>
              <a:t>and can take a </a:t>
            </a:r>
            <a:r>
              <a:rPr lang="en-US" sz="2800" u="sng" dirty="0">
                <a:solidFill>
                  <a:schemeClr val="bg1"/>
                </a:solidFill>
              </a:rPr>
              <a:t>target</a:t>
            </a:r>
            <a:r>
              <a:rPr lang="en-US" sz="2800" dirty="0">
                <a:solidFill>
                  <a:schemeClr val="bg1"/>
                </a:solidFill>
              </a:rPr>
              <a:t>, name and property descriptor as arguments.</a:t>
            </a:r>
          </a:p>
          <a:p>
            <a:pPr marL="457200" indent="-457200">
              <a:buFont typeface="Wingdings" pitchFamily="2" charset="2"/>
              <a:buChar char="ü"/>
            </a:pPr>
            <a:r>
              <a:rPr lang="en-US" sz="2800" dirty="0">
                <a:solidFill>
                  <a:schemeClr val="bg1"/>
                </a:solidFill>
              </a:rPr>
              <a:t>You apply it by prefixing the decorator with an @ character and placing this </a:t>
            </a:r>
            <a:r>
              <a:rPr lang="en-US" sz="2800" u="sng" dirty="0">
                <a:solidFill>
                  <a:schemeClr val="bg1"/>
                </a:solidFill>
              </a:rPr>
              <a:t>at the very top </a:t>
            </a:r>
            <a:r>
              <a:rPr lang="en-US" sz="2800" dirty="0">
                <a:solidFill>
                  <a:schemeClr val="bg1"/>
                </a:solidFill>
              </a:rPr>
              <a:t>of what you are trying to decorate.</a:t>
            </a:r>
          </a:p>
          <a:p>
            <a:pPr marL="457200" indent="-457200">
              <a:buFont typeface="Wingdings" pitchFamily="2" charset="2"/>
              <a:buChar char="ü"/>
            </a:pPr>
            <a:r>
              <a:rPr lang="en-US" sz="2800" dirty="0">
                <a:solidFill>
                  <a:schemeClr val="bg1"/>
                </a:solidFill>
              </a:rPr>
              <a:t>Decorators can be defined for either a class, a method or a property.</a:t>
            </a:r>
            <a:endParaRPr lang="en-US" dirty="0">
              <a:solidFill>
                <a:srgbClr val="FF0000"/>
              </a:solidFill>
            </a:endParaRPr>
          </a:p>
          <a:p>
            <a:endParaRPr lang="en-US" dirty="0">
              <a:solidFill>
                <a:srgbClr val="FF0000"/>
              </a:solidFill>
            </a:endParaRPr>
          </a:p>
          <a:p>
            <a:endParaRPr lang="en-IL" dirty="0">
              <a:solidFill>
                <a:srgbClr val="FF0000"/>
              </a:solidFill>
            </a:endParaRPr>
          </a:p>
        </p:txBody>
      </p:sp>
    </p:spTree>
    <p:extLst>
      <p:ext uri="{BB962C8B-B14F-4D97-AF65-F5344CB8AC3E}">
        <p14:creationId xmlns:p14="http://schemas.microsoft.com/office/powerpoint/2010/main" val="827711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1022350" y="382137"/>
            <a:ext cx="10147300" cy="830997"/>
          </a:xfrm>
          <a:prstGeom prst="rect">
            <a:avLst/>
          </a:prstGeom>
          <a:noFill/>
        </p:spPr>
        <p:txBody>
          <a:bodyPr wrap="square" rtlCol="0">
            <a:spAutoFit/>
          </a:bodyPr>
          <a:lstStyle/>
          <a:p>
            <a:r>
              <a:rPr lang="en-US" sz="4800" dirty="0" err="1"/>
              <a:t>nestJS</a:t>
            </a:r>
            <a:r>
              <a:rPr lang="en-US" sz="4800" dirty="0"/>
              <a:t>                         | express</a:t>
            </a:r>
            <a:endParaRPr lang="en-IL" sz="4800" dirty="0"/>
          </a:p>
        </p:txBody>
      </p:sp>
      <p:pic>
        <p:nvPicPr>
          <p:cNvPr id="4" name="Picture 3">
            <a:extLst>
              <a:ext uri="{FF2B5EF4-FFF2-40B4-BE49-F238E27FC236}">
                <a16:creationId xmlns:a16="http://schemas.microsoft.com/office/drawing/2014/main" id="{B8CADC59-4280-7F4D-AF3E-A022335EA275}"/>
              </a:ext>
            </a:extLst>
          </p:cNvPr>
          <p:cNvPicPr>
            <a:picLocks noChangeAspect="1"/>
          </p:cNvPicPr>
          <p:nvPr/>
        </p:nvPicPr>
        <p:blipFill>
          <a:blip r:embed="rId4"/>
          <a:stretch>
            <a:fillRect/>
          </a:stretch>
        </p:blipFill>
        <p:spPr>
          <a:xfrm>
            <a:off x="1022350" y="1514617"/>
            <a:ext cx="10147300" cy="5041900"/>
          </a:xfrm>
          <a:prstGeom prst="rect">
            <a:avLst/>
          </a:prstGeom>
        </p:spPr>
      </p:pic>
    </p:spTree>
    <p:extLst>
      <p:ext uri="{BB962C8B-B14F-4D97-AF65-F5344CB8AC3E}">
        <p14:creationId xmlns:p14="http://schemas.microsoft.com/office/powerpoint/2010/main" val="1877301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3" name="Picture 2">
            <a:extLst>
              <a:ext uri="{FF2B5EF4-FFF2-40B4-BE49-F238E27FC236}">
                <a16:creationId xmlns:a16="http://schemas.microsoft.com/office/drawing/2014/main" id="{54F2E07F-0ABE-2D4E-BC5C-78742E1FD99B}"/>
              </a:ext>
            </a:extLst>
          </p:cNvPr>
          <p:cNvPicPr>
            <a:picLocks noChangeAspect="1"/>
          </p:cNvPicPr>
          <p:nvPr/>
        </p:nvPicPr>
        <p:blipFill>
          <a:blip r:embed="rId4"/>
          <a:stretch>
            <a:fillRect/>
          </a:stretch>
        </p:blipFill>
        <p:spPr>
          <a:xfrm>
            <a:off x="1022350" y="434653"/>
            <a:ext cx="8956703" cy="4562584"/>
          </a:xfrm>
          <a:prstGeom prst="rect">
            <a:avLst/>
          </a:prstGeom>
        </p:spPr>
      </p:pic>
      <p:pic>
        <p:nvPicPr>
          <p:cNvPr id="6" name="Picture 5">
            <a:extLst>
              <a:ext uri="{FF2B5EF4-FFF2-40B4-BE49-F238E27FC236}">
                <a16:creationId xmlns:a16="http://schemas.microsoft.com/office/drawing/2014/main" id="{F20450C0-466D-BC4D-A959-103AAA199C59}"/>
              </a:ext>
            </a:extLst>
          </p:cNvPr>
          <p:cNvPicPr>
            <a:picLocks noChangeAspect="1"/>
          </p:cNvPicPr>
          <p:nvPr/>
        </p:nvPicPr>
        <p:blipFill>
          <a:blip r:embed="rId5"/>
          <a:stretch>
            <a:fillRect/>
          </a:stretch>
        </p:blipFill>
        <p:spPr>
          <a:xfrm>
            <a:off x="1022350" y="5377429"/>
            <a:ext cx="7144188" cy="1480562"/>
          </a:xfrm>
          <a:prstGeom prst="rect">
            <a:avLst/>
          </a:prstGeom>
        </p:spPr>
      </p:pic>
      <p:cxnSp>
        <p:nvCxnSpPr>
          <p:cNvPr id="8" name="Straight Connector 7">
            <a:extLst>
              <a:ext uri="{FF2B5EF4-FFF2-40B4-BE49-F238E27FC236}">
                <a16:creationId xmlns:a16="http://schemas.microsoft.com/office/drawing/2014/main" id="{5BE466A4-F385-4B40-AC1E-3F0508A26330}"/>
              </a:ext>
            </a:extLst>
          </p:cNvPr>
          <p:cNvCxnSpPr/>
          <p:nvPr/>
        </p:nvCxnSpPr>
        <p:spPr>
          <a:xfrm>
            <a:off x="-21026" y="5132335"/>
            <a:ext cx="122040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07C3C93D-5977-6140-B71F-FF6CCBA2EE9A}"/>
              </a:ext>
            </a:extLst>
          </p:cNvPr>
          <p:cNvSpPr txBox="1"/>
          <p:nvPr/>
        </p:nvSpPr>
        <p:spPr>
          <a:xfrm>
            <a:off x="1022350" y="158361"/>
            <a:ext cx="10147300" cy="830997"/>
          </a:xfrm>
          <a:prstGeom prst="rect">
            <a:avLst/>
          </a:prstGeom>
          <a:solidFill>
            <a:schemeClr val="bg1"/>
          </a:solidFill>
          <a:ln>
            <a:solidFill>
              <a:schemeClr val="bg1"/>
            </a:solidFill>
          </a:ln>
        </p:spPr>
        <p:txBody>
          <a:bodyPr wrap="square" rtlCol="0">
            <a:spAutoFit/>
          </a:bodyPr>
          <a:lstStyle/>
          <a:p>
            <a:r>
              <a:rPr lang="en-US" sz="4800" dirty="0"/>
              <a:t>Custom Decorator</a:t>
            </a:r>
            <a:endParaRPr lang="en-IL" sz="4800" dirty="0"/>
          </a:p>
        </p:txBody>
      </p:sp>
    </p:spTree>
    <p:extLst>
      <p:ext uri="{BB962C8B-B14F-4D97-AF65-F5344CB8AC3E}">
        <p14:creationId xmlns:p14="http://schemas.microsoft.com/office/powerpoint/2010/main" val="258115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3C93D-5977-6140-B71F-FF6CCBA2EE9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a:solidFill>
                  <a:srgbClr val="FFFFFF"/>
                </a:solidFill>
                <a:latin typeface="+mj-lt"/>
                <a:ea typeface="+mj-ea"/>
                <a:cs typeface="+mj-cs"/>
              </a:rPr>
              <a:t>Exception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331567" y="2891160"/>
            <a:ext cx="5455917" cy="3068953"/>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C51C041-2397-AD4D-A039-2B17014DED87}"/>
              </a:ext>
            </a:extLst>
          </p:cNvPr>
          <p:cNvPicPr>
            <a:picLocks noChangeAspect="1"/>
          </p:cNvPicPr>
          <p:nvPr/>
        </p:nvPicPr>
        <p:blipFill>
          <a:blip r:embed="rId4"/>
          <a:stretch>
            <a:fillRect/>
          </a:stretch>
        </p:blipFill>
        <p:spPr>
          <a:xfrm>
            <a:off x="6445073" y="2938899"/>
            <a:ext cx="5455917" cy="2973474"/>
          </a:xfrm>
          <a:prstGeom prst="rect">
            <a:avLst/>
          </a:prstGeom>
        </p:spPr>
      </p:pic>
      <p:pic>
        <p:nvPicPr>
          <p:cNvPr id="6" name="Picture 5">
            <a:extLst>
              <a:ext uri="{FF2B5EF4-FFF2-40B4-BE49-F238E27FC236}">
                <a16:creationId xmlns:a16="http://schemas.microsoft.com/office/drawing/2014/main" id="{2E05168E-FDE7-0A4D-900B-F067A6424050}"/>
              </a:ext>
            </a:extLst>
          </p:cNvPr>
          <p:cNvPicPr>
            <a:picLocks noChangeAspect="1"/>
          </p:cNvPicPr>
          <p:nvPr/>
        </p:nvPicPr>
        <p:blipFill>
          <a:blip r:embed="rId5"/>
          <a:stretch>
            <a:fillRect/>
          </a:stretch>
        </p:blipFill>
        <p:spPr>
          <a:xfrm>
            <a:off x="402647" y="3429000"/>
            <a:ext cx="5549234" cy="1844256"/>
          </a:xfrm>
          <a:prstGeom prst="rect">
            <a:avLst/>
          </a:prstGeom>
          <a:ln>
            <a:solidFill>
              <a:srgbClr val="FF0000"/>
            </a:solidFill>
          </a:ln>
        </p:spPr>
      </p:pic>
    </p:spTree>
    <p:extLst>
      <p:ext uri="{BB962C8B-B14F-4D97-AF65-F5344CB8AC3E}">
        <p14:creationId xmlns:p14="http://schemas.microsoft.com/office/powerpoint/2010/main" val="3571273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a:solidFill>
                  <a:srgbClr val="FFFFFF"/>
                </a:solidFill>
                <a:latin typeface="+mj-lt"/>
                <a:ea typeface="+mj-ea"/>
                <a:cs typeface="+mj-cs"/>
              </a:rPr>
              <a:t>Exception</a:t>
            </a:r>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331567" y="2891160"/>
            <a:ext cx="5455917" cy="3068953"/>
          </a:xfrm>
          <a:prstGeom prst="rect">
            <a:avLst/>
          </a:prstGeom>
        </p:spPr>
      </p:pic>
      <p:pic>
        <p:nvPicPr>
          <p:cNvPr id="4" name="Picture 3">
            <a:extLst>
              <a:ext uri="{FF2B5EF4-FFF2-40B4-BE49-F238E27FC236}">
                <a16:creationId xmlns:a16="http://schemas.microsoft.com/office/drawing/2014/main" id="{85FDE723-56D8-6047-A8DF-187C2DB13303}"/>
              </a:ext>
            </a:extLst>
          </p:cNvPr>
          <p:cNvPicPr>
            <a:picLocks noChangeAspect="1"/>
          </p:cNvPicPr>
          <p:nvPr/>
        </p:nvPicPr>
        <p:blipFill>
          <a:blip r:embed="rId4"/>
          <a:stretch>
            <a:fillRect/>
          </a:stretch>
        </p:blipFill>
        <p:spPr>
          <a:xfrm>
            <a:off x="1064610" y="1562100"/>
            <a:ext cx="9072479" cy="1866900"/>
          </a:xfrm>
          <a:prstGeom prst="rect">
            <a:avLst/>
          </a:prstGeom>
        </p:spPr>
      </p:pic>
      <p:pic>
        <p:nvPicPr>
          <p:cNvPr id="7" name="Picture 6">
            <a:extLst>
              <a:ext uri="{FF2B5EF4-FFF2-40B4-BE49-F238E27FC236}">
                <a16:creationId xmlns:a16="http://schemas.microsoft.com/office/drawing/2014/main" id="{B312016F-81FC-2249-A127-A655222D0B37}"/>
              </a:ext>
            </a:extLst>
          </p:cNvPr>
          <p:cNvPicPr>
            <a:picLocks noChangeAspect="1"/>
          </p:cNvPicPr>
          <p:nvPr/>
        </p:nvPicPr>
        <p:blipFill>
          <a:blip r:embed="rId5"/>
          <a:stretch>
            <a:fillRect/>
          </a:stretch>
        </p:blipFill>
        <p:spPr>
          <a:xfrm>
            <a:off x="1064610" y="3627107"/>
            <a:ext cx="8554352" cy="2333005"/>
          </a:xfrm>
          <a:prstGeom prst="rect">
            <a:avLst/>
          </a:prstGeom>
        </p:spPr>
      </p:pic>
      <p:pic>
        <p:nvPicPr>
          <p:cNvPr id="8" name="Picture 7">
            <a:extLst>
              <a:ext uri="{FF2B5EF4-FFF2-40B4-BE49-F238E27FC236}">
                <a16:creationId xmlns:a16="http://schemas.microsoft.com/office/drawing/2014/main" id="{A8500343-67F7-3F49-9933-D6802A6B60B2}"/>
              </a:ext>
            </a:extLst>
          </p:cNvPr>
          <p:cNvPicPr>
            <a:picLocks noChangeAspect="1"/>
          </p:cNvPicPr>
          <p:nvPr/>
        </p:nvPicPr>
        <p:blipFill>
          <a:blip r:embed="rId6"/>
          <a:stretch>
            <a:fillRect/>
          </a:stretch>
        </p:blipFill>
        <p:spPr>
          <a:xfrm>
            <a:off x="5787484" y="3627106"/>
            <a:ext cx="7467600" cy="2120900"/>
          </a:xfrm>
          <a:prstGeom prst="rect">
            <a:avLst/>
          </a:prstGeom>
        </p:spPr>
      </p:pic>
    </p:spTree>
    <p:extLst>
      <p:ext uri="{BB962C8B-B14F-4D97-AF65-F5344CB8AC3E}">
        <p14:creationId xmlns:p14="http://schemas.microsoft.com/office/powerpoint/2010/main" val="255397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437558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6" name="Picture 5" descr="A cat sitting on top of a computer&#10;&#10;Description automatically generated">
            <a:extLst>
              <a:ext uri="{FF2B5EF4-FFF2-40B4-BE49-F238E27FC236}">
                <a16:creationId xmlns:a16="http://schemas.microsoft.com/office/drawing/2014/main" id="{CC0F8B73-52CC-5443-89CB-BFCD9132FE8E}"/>
              </a:ext>
            </a:extLst>
          </p:cNvPr>
          <p:cNvPicPr>
            <a:picLocks noChangeAspect="1"/>
          </p:cNvPicPr>
          <p:nvPr/>
        </p:nvPicPr>
        <p:blipFill>
          <a:blip r:embed="rId4"/>
          <a:stretch>
            <a:fillRect/>
          </a:stretch>
        </p:blipFill>
        <p:spPr>
          <a:xfrm>
            <a:off x="5651293" y="0"/>
            <a:ext cx="6540688" cy="6857990"/>
          </a:xfrm>
          <a:prstGeom prst="rect">
            <a:avLst/>
          </a:prstGeom>
        </p:spPr>
      </p:pic>
    </p:spTree>
    <p:extLst>
      <p:ext uri="{BB962C8B-B14F-4D97-AF65-F5344CB8AC3E}">
        <p14:creationId xmlns:p14="http://schemas.microsoft.com/office/powerpoint/2010/main" val="1553695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365678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255261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6B3BC1-00B6-4342-A8A2-CB478700A710}"/>
              </a:ext>
            </a:extLst>
          </p:cNvPr>
          <p:cNvSpPr txBox="1"/>
          <p:nvPr/>
        </p:nvSpPr>
        <p:spPr>
          <a:xfrm>
            <a:off x="3749919" y="1253173"/>
            <a:ext cx="6880738" cy="1292662"/>
          </a:xfrm>
          <a:prstGeom prst="rect">
            <a:avLst/>
          </a:prstGeom>
          <a:noFill/>
        </p:spPr>
        <p:txBody>
          <a:bodyPr wrap="square" rtlCol="0" anchor="ctr">
            <a:spAutoFit/>
          </a:bodyPr>
          <a:lstStyle/>
          <a:p>
            <a:r>
              <a:rPr lang="en-US" sz="6000" b="1" dirty="0"/>
              <a:t>What is </a:t>
            </a:r>
            <a:r>
              <a:rPr lang="en-US" sz="6000" b="1" dirty="0" err="1"/>
              <a:t>Nestjs</a:t>
            </a:r>
            <a:r>
              <a:rPr lang="en-US" sz="6000" b="1" dirty="0"/>
              <a:t>?</a:t>
            </a:r>
            <a:endParaRPr lang="en-IL" sz="6000" b="1" dirty="0"/>
          </a:p>
          <a:p>
            <a:endParaRPr lang="en-IL" dirty="0"/>
          </a:p>
        </p:txBody>
      </p:sp>
      <p:pic>
        <p:nvPicPr>
          <p:cNvPr id="18" name="Picture 17" descr="A picture containing drawing&#10;&#10;Description automatically generated">
            <a:extLst>
              <a:ext uri="{FF2B5EF4-FFF2-40B4-BE49-F238E27FC236}">
                <a16:creationId xmlns:a16="http://schemas.microsoft.com/office/drawing/2014/main" id="{2FE7A3CE-B60B-B24C-92FD-48091CC536EC}"/>
              </a:ext>
            </a:extLst>
          </p:cNvPr>
          <p:cNvPicPr>
            <a:picLocks noChangeAspect="1"/>
          </p:cNvPicPr>
          <p:nvPr/>
        </p:nvPicPr>
        <p:blipFill>
          <a:blip r:embed="rId3"/>
          <a:stretch>
            <a:fillRect/>
          </a:stretch>
        </p:blipFill>
        <p:spPr>
          <a:xfrm>
            <a:off x="3749919" y="2415206"/>
            <a:ext cx="4692161" cy="2612890"/>
          </a:xfrm>
          <a:prstGeom prst="rect">
            <a:avLst/>
          </a:prstGeom>
        </p:spPr>
      </p:pic>
    </p:spTree>
    <p:extLst>
      <p:ext uri="{BB962C8B-B14F-4D97-AF65-F5344CB8AC3E}">
        <p14:creationId xmlns:p14="http://schemas.microsoft.com/office/powerpoint/2010/main" val="415540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3923999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3479147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1847564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
        <p:nvSpPr>
          <p:cNvPr id="17" name="Right Brace 16">
            <a:extLst>
              <a:ext uri="{FF2B5EF4-FFF2-40B4-BE49-F238E27FC236}">
                <a16:creationId xmlns:a16="http://schemas.microsoft.com/office/drawing/2014/main" id="{1637DE7B-06E4-D642-B9BB-F904999ACD35}"/>
              </a:ext>
            </a:extLst>
          </p:cNvPr>
          <p:cNvSpPr/>
          <p:nvPr/>
        </p:nvSpPr>
        <p:spPr>
          <a:xfrm rot="5400000">
            <a:off x="4774485" y="-1416626"/>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L"/>
          </a:p>
        </p:txBody>
      </p:sp>
      <p:sp>
        <p:nvSpPr>
          <p:cNvPr id="18" name="TextBox 17">
            <a:extLst>
              <a:ext uri="{FF2B5EF4-FFF2-40B4-BE49-F238E27FC236}">
                <a16:creationId xmlns:a16="http://schemas.microsoft.com/office/drawing/2014/main" id="{C74F662C-E6F0-3F49-A334-34D912AF3751}"/>
              </a:ext>
            </a:extLst>
          </p:cNvPr>
          <p:cNvSpPr txBox="1"/>
          <p:nvPr/>
        </p:nvSpPr>
        <p:spPr>
          <a:xfrm>
            <a:off x="4140733" y="3033317"/>
            <a:ext cx="3088944" cy="923330"/>
          </a:xfrm>
          <a:prstGeom prst="rect">
            <a:avLst/>
          </a:prstGeom>
          <a:noFill/>
        </p:spPr>
        <p:txBody>
          <a:bodyPr wrap="square" rtlCol="0">
            <a:spAutoFit/>
          </a:bodyPr>
          <a:lstStyle/>
          <a:p>
            <a:r>
              <a:rPr lang="en-IL" dirty="0"/>
              <a:t>myModule x </a:t>
            </a:r>
            <a:r>
              <a:rPr lang="he-IL" dirty="0"/>
              <a:t>כמה שאני רוצה</a:t>
            </a:r>
            <a:endParaRPr lang="en-US" dirty="0"/>
          </a:p>
          <a:p>
            <a:r>
              <a:rPr lang="en-US" dirty="0"/>
              <a:t>...</a:t>
            </a:r>
          </a:p>
          <a:p>
            <a:r>
              <a:rPr lang="en-US" dirty="0"/>
              <a:t>...</a:t>
            </a:r>
            <a:endParaRPr lang="en-IL" dirty="0"/>
          </a:p>
        </p:txBody>
      </p:sp>
    </p:spTree>
    <p:extLst>
      <p:ext uri="{BB962C8B-B14F-4D97-AF65-F5344CB8AC3E}">
        <p14:creationId xmlns:p14="http://schemas.microsoft.com/office/powerpoint/2010/main" val="93639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
        <p:nvSpPr>
          <p:cNvPr id="17" name="Right Brace 16">
            <a:extLst>
              <a:ext uri="{FF2B5EF4-FFF2-40B4-BE49-F238E27FC236}">
                <a16:creationId xmlns:a16="http://schemas.microsoft.com/office/drawing/2014/main" id="{1637DE7B-06E4-D642-B9BB-F904999ACD35}"/>
              </a:ext>
            </a:extLst>
          </p:cNvPr>
          <p:cNvSpPr/>
          <p:nvPr/>
        </p:nvSpPr>
        <p:spPr>
          <a:xfrm rot="5400000">
            <a:off x="4774485" y="-1416626"/>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L"/>
          </a:p>
        </p:txBody>
      </p:sp>
      <p:sp>
        <p:nvSpPr>
          <p:cNvPr id="18" name="TextBox 17">
            <a:extLst>
              <a:ext uri="{FF2B5EF4-FFF2-40B4-BE49-F238E27FC236}">
                <a16:creationId xmlns:a16="http://schemas.microsoft.com/office/drawing/2014/main" id="{C74F662C-E6F0-3F49-A334-34D912AF3751}"/>
              </a:ext>
            </a:extLst>
          </p:cNvPr>
          <p:cNvSpPr txBox="1"/>
          <p:nvPr/>
        </p:nvSpPr>
        <p:spPr>
          <a:xfrm>
            <a:off x="4140733" y="3033317"/>
            <a:ext cx="3088944" cy="923330"/>
          </a:xfrm>
          <a:prstGeom prst="rect">
            <a:avLst/>
          </a:prstGeom>
          <a:noFill/>
        </p:spPr>
        <p:txBody>
          <a:bodyPr wrap="square" rtlCol="0">
            <a:spAutoFit/>
          </a:bodyPr>
          <a:lstStyle/>
          <a:p>
            <a:r>
              <a:rPr lang="en-IL" dirty="0"/>
              <a:t>myModule x </a:t>
            </a:r>
            <a:r>
              <a:rPr lang="he-IL" dirty="0"/>
              <a:t>כמה שאני רוצה</a:t>
            </a:r>
            <a:endParaRPr lang="en-US" dirty="0"/>
          </a:p>
          <a:p>
            <a:r>
              <a:rPr lang="en-US" dirty="0"/>
              <a:t>...</a:t>
            </a:r>
          </a:p>
          <a:p>
            <a:r>
              <a:rPr lang="en-US" dirty="0"/>
              <a:t>...</a:t>
            </a:r>
            <a:endParaRPr lang="en-IL" dirty="0"/>
          </a:p>
        </p:txBody>
      </p:sp>
      <p:sp>
        <p:nvSpPr>
          <p:cNvPr id="19" name="Right Brace 18">
            <a:extLst>
              <a:ext uri="{FF2B5EF4-FFF2-40B4-BE49-F238E27FC236}">
                <a16:creationId xmlns:a16="http://schemas.microsoft.com/office/drawing/2014/main" id="{D008A4D4-0837-4146-8B85-6F6385C4E15B}"/>
              </a:ext>
            </a:extLst>
          </p:cNvPr>
          <p:cNvSpPr/>
          <p:nvPr/>
        </p:nvSpPr>
        <p:spPr>
          <a:xfrm rot="5400000">
            <a:off x="4776757" y="141515"/>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marL="0" algn="ctr" defTabSz="457200" rtl="0" eaLnBrk="1" latinLnBrk="0" hangingPunct="1"/>
            <a:endParaRPr lang="en-IL"/>
          </a:p>
        </p:txBody>
      </p:sp>
      <p:sp>
        <p:nvSpPr>
          <p:cNvPr id="20" name="TextBox 19">
            <a:extLst>
              <a:ext uri="{FF2B5EF4-FFF2-40B4-BE49-F238E27FC236}">
                <a16:creationId xmlns:a16="http://schemas.microsoft.com/office/drawing/2014/main" id="{661CB5AC-081B-334B-B476-DE79A130BDAA}"/>
              </a:ext>
            </a:extLst>
          </p:cNvPr>
          <p:cNvSpPr txBox="1"/>
          <p:nvPr/>
        </p:nvSpPr>
        <p:spPr>
          <a:xfrm>
            <a:off x="4733496" y="4617808"/>
            <a:ext cx="1364776" cy="369332"/>
          </a:xfrm>
          <a:prstGeom prst="rect">
            <a:avLst/>
          </a:prstGeom>
          <a:noFill/>
        </p:spPr>
        <p:txBody>
          <a:bodyPr wrap="square" rtlCol="0">
            <a:spAutoFit/>
          </a:bodyPr>
          <a:lstStyle/>
          <a:p>
            <a:r>
              <a:rPr lang="en-IL" dirty="0"/>
              <a:t>rootModule</a:t>
            </a:r>
          </a:p>
        </p:txBody>
      </p:sp>
    </p:spTree>
    <p:extLst>
      <p:ext uri="{BB962C8B-B14F-4D97-AF65-F5344CB8AC3E}">
        <p14:creationId xmlns:p14="http://schemas.microsoft.com/office/powerpoint/2010/main" val="4230151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
        <p:nvSpPr>
          <p:cNvPr id="17" name="Right Brace 16">
            <a:extLst>
              <a:ext uri="{FF2B5EF4-FFF2-40B4-BE49-F238E27FC236}">
                <a16:creationId xmlns:a16="http://schemas.microsoft.com/office/drawing/2014/main" id="{1637DE7B-06E4-D642-B9BB-F904999ACD35}"/>
              </a:ext>
            </a:extLst>
          </p:cNvPr>
          <p:cNvSpPr/>
          <p:nvPr/>
        </p:nvSpPr>
        <p:spPr>
          <a:xfrm rot="5400000">
            <a:off x="4774485" y="-1416626"/>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L"/>
          </a:p>
        </p:txBody>
      </p:sp>
      <p:sp>
        <p:nvSpPr>
          <p:cNvPr id="18" name="TextBox 17">
            <a:extLst>
              <a:ext uri="{FF2B5EF4-FFF2-40B4-BE49-F238E27FC236}">
                <a16:creationId xmlns:a16="http://schemas.microsoft.com/office/drawing/2014/main" id="{C74F662C-E6F0-3F49-A334-34D912AF3751}"/>
              </a:ext>
            </a:extLst>
          </p:cNvPr>
          <p:cNvSpPr txBox="1"/>
          <p:nvPr/>
        </p:nvSpPr>
        <p:spPr>
          <a:xfrm>
            <a:off x="4140733" y="3033317"/>
            <a:ext cx="3088944" cy="923330"/>
          </a:xfrm>
          <a:prstGeom prst="rect">
            <a:avLst/>
          </a:prstGeom>
          <a:noFill/>
        </p:spPr>
        <p:txBody>
          <a:bodyPr wrap="square" rtlCol="0">
            <a:spAutoFit/>
          </a:bodyPr>
          <a:lstStyle/>
          <a:p>
            <a:r>
              <a:rPr lang="en-IL" dirty="0"/>
              <a:t>myModule x </a:t>
            </a:r>
            <a:r>
              <a:rPr lang="he-IL" dirty="0"/>
              <a:t>כמה שאני רוצה</a:t>
            </a:r>
            <a:endParaRPr lang="en-US" dirty="0"/>
          </a:p>
          <a:p>
            <a:r>
              <a:rPr lang="en-US" dirty="0"/>
              <a:t>...</a:t>
            </a:r>
          </a:p>
          <a:p>
            <a:r>
              <a:rPr lang="en-US" dirty="0"/>
              <a:t>...</a:t>
            </a:r>
            <a:endParaRPr lang="en-IL" dirty="0"/>
          </a:p>
        </p:txBody>
      </p:sp>
      <p:sp>
        <p:nvSpPr>
          <p:cNvPr id="19" name="Right Brace 18">
            <a:extLst>
              <a:ext uri="{FF2B5EF4-FFF2-40B4-BE49-F238E27FC236}">
                <a16:creationId xmlns:a16="http://schemas.microsoft.com/office/drawing/2014/main" id="{D008A4D4-0837-4146-8B85-6F6385C4E15B}"/>
              </a:ext>
            </a:extLst>
          </p:cNvPr>
          <p:cNvSpPr/>
          <p:nvPr/>
        </p:nvSpPr>
        <p:spPr>
          <a:xfrm rot="5400000">
            <a:off x="4776757" y="141515"/>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marL="0" algn="ctr" defTabSz="457200" rtl="0" eaLnBrk="1" latinLnBrk="0" hangingPunct="1"/>
            <a:endParaRPr lang="en-IL"/>
          </a:p>
        </p:txBody>
      </p:sp>
      <p:sp>
        <p:nvSpPr>
          <p:cNvPr id="20" name="TextBox 19">
            <a:extLst>
              <a:ext uri="{FF2B5EF4-FFF2-40B4-BE49-F238E27FC236}">
                <a16:creationId xmlns:a16="http://schemas.microsoft.com/office/drawing/2014/main" id="{661CB5AC-081B-334B-B476-DE79A130BDAA}"/>
              </a:ext>
            </a:extLst>
          </p:cNvPr>
          <p:cNvSpPr txBox="1"/>
          <p:nvPr/>
        </p:nvSpPr>
        <p:spPr>
          <a:xfrm>
            <a:off x="4733496" y="4617808"/>
            <a:ext cx="1364776" cy="369332"/>
          </a:xfrm>
          <a:prstGeom prst="rect">
            <a:avLst/>
          </a:prstGeom>
          <a:noFill/>
        </p:spPr>
        <p:txBody>
          <a:bodyPr wrap="square" rtlCol="0">
            <a:spAutoFit/>
          </a:bodyPr>
          <a:lstStyle/>
          <a:p>
            <a:r>
              <a:rPr lang="en-IL" dirty="0"/>
              <a:t>rootModule</a:t>
            </a:r>
          </a:p>
        </p:txBody>
      </p:sp>
      <p:sp>
        <p:nvSpPr>
          <p:cNvPr id="21" name="Right Brace 20">
            <a:extLst>
              <a:ext uri="{FF2B5EF4-FFF2-40B4-BE49-F238E27FC236}">
                <a16:creationId xmlns:a16="http://schemas.microsoft.com/office/drawing/2014/main" id="{9D9B1D90-0FD4-3448-85F8-C37024ADECB4}"/>
              </a:ext>
            </a:extLst>
          </p:cNvPr>
          <p:cNvSpPr/>
          <p:nvPr/>
        </p:nvSpPr>
        <p:spPr>
          <a:xfrm rot="5400000">
            <a:off x="4779029" y="1194683"/>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marL="0" algn="ctr" defTabSz="457200" rtl="1" eaLnBrk="1" latinLnBrk="0" hangingPunct="1"/>
            <a:endParaRPr lang="en-IL"/>
          </a:p>
        </p:txBody>
      </p:sp>
      <p:sp>
        <p:nvSpPr>
          <p:cNvPr id="22" name="TextBox 21">
            <a:extLst>
              <a:ext uri="{FF2B5EF4-FFF2-40B4-BE49-F238E27FC236}">
                <a16:creationId xmlns:a16="http://schemas.microsoft.com/office/drawing/2014/main" id="{64616A15-0D30-7C4C-AF7B-13DF479FD213}"/>
              </a:ext>
            </a:extLst>
          </p:cNvPr>
          <p:cNvSpPr txBox="1"/>
          <p:nvPr/>
        </p:nvSpPr>
        <p:spPr>
          <a:xfrm>
            <a:off x="4735768" y="5670976"/>
            <a:ext cx="1364776" cy="369332"/>
          </a:xfrm>
          <a:prstGeom prst="rect">
            <a:avLst/>
          </a:prstGeom>
          <a:noFill/>
        </p:spPr>
        <p:txBody>
          <a:bodyPr wrap="square" rtlCol="0">
            <a:spAutoFit/>
          </a:bodyPr>
          <a:lstStyle/>
          <a:p>
            <a:r>
              <a:rPr lang="en-US" dirty="0"/>
              <a:t>application</a:t>
            </a:r>
            <a:endParaRPr lang="en-IL" dirty="0"/>
          </a:p>
        </p:txBody>
      </p:sp>
    </p:spTree>
    <p:extLst>
      <p:ext uri="{BB962C8B-B14F-4D97-AF65-F5344CB8AC3E}">
        <p14:creationId xmlns:p14="http://schemas.microsoft.com/office/powerpoint/2010/main" val="3796072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2799604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bject, clock, drawing, light&#10;&#10;Description automatically generated">
            <a:extLst>
              <a:ext uri="{FF2B5EF4-FFF2-40B4-BE49-F238E27FC236}">
                <a16:creationId xmlns:a16="http://schemas.microsoft.com/office/drawing/2014/main" id="{E1FACB3A-8195-4640-A09C-3AA9DB500F62}"/>
              </a:ext>
            </a:extLst>
          </p:cNvPr>
          <p:cNvPicPr>
            <a:picLocks noChangeAspect="1"/>
          </p:cNvPicPr>
          <p:nvPr/>
        </p:nvPicPr>
        <p:blipFill>
          <a:blip r:embed="rId3"/>
          <a:stretch>
            <a:fillRect/>
          </a:stretch>
        </p:blipFill>
        <p:spPr>
          <a:xfrm>
            <a:off x="2865129" y="1917777"/>
            <a:ext cx="5868829" cy="3022446"/>
          </a:xfrm>
          <a:prstGeom prst="rect">
            <a:avLst/>
          </a:prstGeom>
        </p:spPr>
      </p:pic>
    </p:spTree>
    <p:extLst>
      <p:ext uri="{BB962C8B-B14F-4D97-AF65-F5344CB8AC3E}">
        <p14:creationId xmlns:p14="http://schemas.microsoft.com/office/powerpoint/2010/main" val="1795878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674F5-07C8-D641-A574-C2FB094AD7EE}"/>
              </a:ext>
            </a:extLst>
          </p:cNvPr>
          <p:cNvPicPr>
            <a:picLocks noChangeAspect="1"/>
          </p:cNvPicPr>
          <p:nvPr/>
        </p:nvPicPr>
        <p:blipFill>
          <a:blip r:embed="rId3"/>
          <a:stretch>
            <a:fillRect/>
          </a:stretch>
        </p:blipFill>
        <p:spPr>
          <a:xfrm>
            <a:off x="3657600" y="490764"/>
            <a:ext cx="4876800" cy="2578100"/>
          </a:xfrm>
          <a:prstGeom prst="rect">
            <a:avLst/>
          </a:prstGeom>
        </p:spPr>
      </p:pic>
      <p:sp>
        <p:nvSpPr>
          <p:cNvPr id="4" name="TextBox 3">
            <a:extLst>
              <a:ext uri="{FF2B5EF4-FFF2-40B4-BE49-F238E27FC236}">
                <a16:creationId xmlns:a16="http://schemas.microsoft.com/office/drawing/2014/main" id="{A1B1A36A-F1DA-EE4E-9A3C-5FB8E0887A61}"/>
              </a:ext>
            </a:extLst>
          </p:cNvPr>
          <p:cNvSpPr txBox="1"/>
          <p:nvPr/>
        </p:nvSpPr>
        <p:spPr>
          <a:xfrm>
            <a:off x="1126671" y="3429000"/>
            <a:ext cx="6988629" cy="1200329"/>
          </a:xfrm>
          <a:prstGeom prst="rect">
            <a:avLst/>
          </a:prstGeom>
          <a:noFill/>
        </p:spPr>
        <p:txBody>
          <a:bodyPr wrap="square" rtlCol="0">
            <a:spAutoFit/>
          </a:bodyPr>
          <a:lstStyle/>
          <a:p>
            <a:r>
              <a:rPr lang="en-US" dirty="0"/>
              <a:t>C</a:t>
            </a:r>
            <a:r>
              <a:rPr lang="en-IL" dirty="0"/>
              <a:t>reate: POST</a:t>
            </a:r>
          </a:p>
          <a:p>
            <a:r>
              <a:rPr lang="en-IL" dirty="0"/>
              <a:t>READ: GET</a:t>
            </a:r>
          </a:p>
          <a:p>
            <a:r>
              <a:rPr lang="en-IL" dirty="0"/>
              <a:t>UPDATE: PUT, PATCH</a:t>
            </a:r>
          </a:p>
          <a:p>
            <a:r>
              <a:rPr lang="en-IL" dirty="0"/>
              <a:t>DELETE: DELETE</a:t>
            </a:r>
          </a:p>
        </p:txBody>
      </p:sp>
    </p:spTree>
    <p:extLst>
      <p:ext uri="{BB962C8B-B14F-4D97-AF65-F5344CB8AC3E}">
        <p14:creationId xmlns:p14="http://schemas.microsoft.com/office/powerpoint/2010/main" val="200820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B1A36A-F1DA-EE4E-9A3C-5FB8E0887A61}"/>
              </a:ext>
            </a:extLst>
          </p:cNvPr>
          <p:cNvSpPr txBox="1"/>
          <p:nvPr/>
        </p:nvSpPr>
        <p:spPr>
          <a:xfrm>
            <a:off x="641037" y="579358"/>
            <a:ext cx="10909926" cy="4031873"/>
          </a:xfrm>
          <a:prstGeom prst="rect">
            <a:avLst/>
          </a:prstGeom>
          <a:noFill/>
        </p:spPr>
        <p:txBody>
          <a:bodyPr wrap="square" rtlCol="0">
            <a:spAutoFit/>
          </a:bodyPr>
          <a:lstStyle/>
          <a:p>
            <a:r>
              <a:rPr lang="en-US" sz="3200" dirty="0"/>
              <a:t>A </a:t>
            </a:r>
            <a:r>
              <a:rPr lang="en-US" sz="3200" dirty="0">
                <a:solidFill>
                  <a:srgbClr val="FF0000"/>
                </a:solidFill>
                <a:hlinkClick r:id="rId3">
                  <a:extLst>
                    <a:ext uri="{A12FA001-AC4F-418D-AE19-62706E023703}">
                      <ahyp:hlinkClr xmlns:ahyp="http://schemas.microsoft.com/office/drawing/2018/hyperlinkcolor" val="tx"/>
                    </a:ext>
                  </a:extLst>
                </a:hlinkClick>
              </a:rPr>
              <a:t>Query</a:t>
            </a:r>
            <a:r>
              <a:rPr lang="en-US" sz="3200" dirty="0">
                <a:solidFill>
                  <a:srgbClr val="FF0000"/>
                </a:solidFill>
              </a:rPr>
              <a:t> </a:t>
            </a:r>
            <a:r>
              <a:rPr lang="en-US" sz="3200" dirty="0"/>
              <a:t>is a read-only operation made against a </a:t>
            </a:r>
            <a:r>
              <a:rPr lang="en-US" sz="3200" dirty="0" err="1"/>
              <a:t>GraphQL</a:t>
            </a:r>
            <a:r>
              <a:rPr lang="en-US" sz="3200" dirty="0"/>
              <a:t> server</a:t>
            </a:r>
          </a:p>
          <a:p>
            <a:endParaRPr lang="en-US" sz="3200" dirty="0"/>
          </a:p>
          <a:p>
            <a:r>
              <a:rPr lang="en-US" sz="3200" dirty="0"/>
              <a:t>A </a:t>
            </a:r>
            <a:r>
              <a:rPr lang="en-US" sz="3200" dirty="0">
                <a:solidFill>
                  <a:srgbClr val="FF0000"/>
                </a:solidFill>
                <a:hlinkClick r:id="rId3">
                  <a:extLst>
                    <a:ext uri="{A12FA001-AC4F-418D-AE19-62706E023703}">
                      <ahyp:hlinkClr xmlns:ahyp="http://schemas.microsoft.com/office/drawing/2018/hyperlinkcolor" val="tx"/>
                    </a:ext>
                  </a:extLst>
                </a:hlinkClick>
              </a:rPr>
              <a:t>Mutation</a:t>
            </a:r>
            <a:r>
              <a:rPr lang="en-US" sz="3200" dirty="0"/>
              <a:t> is a read-write operation made against a </a:t>
            </a:r>
            <a:r>
              <a:rPr lang="en-US" sz="3200" dirty="0" err="1"/>
              <a:t>GraphQL</a:t>
            </a:r>
            <a:r>
              <a:rPr lang="en-US" sz="3200" dirty="0"/>
              <a:t> server.</a:t>
            </a:r>
          </a:p>
          <a:p>
            <a:endParaRPr lang="en-US" sz="3200" dirty="0"/>
          </a:p>
          <a:p>
            <a:r>
              <a:rPr lang="en-US" sz="3200" dirty="0"/>
              <a:t>A </a:t>
            </a:r>
            <a:r>
              <a:rPr lang="en-US" sz="3200" dirty="0">
                <a:solidFill>
                  <a:srgbClr val="FF0000"/>
                </a:solidFill>
                <a:hlinkClick r:id="rId4">
                  <a:extLst>
                    <a:ext uri="{A12FA001-AC4F-418D-AE19-62706E023703}">
                      <ahyp:hlinkClr xmlns:ahyp="http://schemas.microsoft.com/office/drawing/2018/hyperlinkcolor" val="tx"/>
                    </a:ext>
                  </a:extLst>
                </a:hlinkClick>
              </a:rPr>
              <a:t>Resolver</a:t>
            </a:r>
            <a:r>
              <a:rPr lang="en-US" sz="3200" dirty="0"/>
              <a:t> provides a mapping between a portion of a </a:t>
            </a:r>
            <a:r>
              <a:rPr lang="en-US" sz="3200" dirty="0" err="1"/>
              <a:t>GraphQL</a:t>
            </a:r>
            <a:r>
              <a:rPr lang="en-US" sz="3200" dirty="0"/>
              <a:t> operation and actual backend code responsible for handling it (similar to a controller in a RESTful MVC backend). </a:t>
            </a:r>
          </a:p>
        </p:txBody>
      </p:sp>
    </p:spTree>
    <p:extLst>
      <p:ext uri="{BB962C8B-B14F-4D97-AF65-F5344CB8AC3E}">
        <p14:creationId xmlns:p14="http://schemas.microsoft.com/office/powerpoint/2010/main" val="428671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r>
              <a:rPr lang="en-IL" sz="2000" b="1" dirty="0"/>
              <a:t>     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286716"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9121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73711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E07C4-0537-3047-AAA5-88032243254F}"/>
              </a:ext>
            </a:extLst>
          </p:cNvPr>
          <p:cNvPicPr>
            <a:picLocks noChangeAspect="1"/>
          </p:cNvPicPr>
          <p:nvPr/>
        </p:nvPicPr>
        <p:blipFill>
          <a:blip r:embed="rId3"/>
          <a:stretch>
            <a:fillRect/>
          </a:stretch>
        </p:blipFill>
        <p:spPr>
          <a:xfrm>
            <a:off x="5143500" y="2476500"/>
            <a:ext cx="1905000" cy="1905000"/>
          </a:xfrm>
          <a:prstGeom prst="rect">
            <a:avLst/>
          </a:prstGeom>
        </p:spPr>
      </p:pic>
      <p:sp>
        <p:nvSpPr>
          <p:cNvPr id="3" name="TextBox 2">
            <a:extLst>
              <a:ext uri="{FF2B5EF4-FFF2-40B4-BE49-F238E27FC236}">
                <a16:creationId xmlns:a16="http://schemas.microsoft.com/office/drawing/2014/main" id="{8718B018-6538-7747-B2FE-9F47A3F96CEB}"/>
              </a:ext>
            </a:extLst>
          </p:cNvPr>
          <p:cNvSpPr txBox="1"/>
          <p:nvPr/>
        </p:nvSpPr>
        <p:spPr>
          <a:xfrm>
            <a:off x="5143500" y="4381500"/>
            <a:ext cx="2136162" cy="369332"/>
          </a:xfrm>
          <a:prstGeom prst="rect">
            <a:avLst/>
          </a:prstGeom>
          <a:noFill/>
        </p:spPr>
        <p:txBody>
          <a:bodyPr wrap="none" rtlCol="0">
            <a:spAutoFit/>
          </a:bodyPr>
          <a:lstStyle/>
          <a:p>
            <a:r>
              <a:rPr lang="en-IL" dirty="0"/>
              <a:t>nestJs micro services</a:t>
            </a:r>
          </a:p>
        </p:txBody>
      </p:sp>
    </p:spTree>
    <p:extLst>
      <p:ext uri="{BB962C8B-B14F-4D97-AF65-F5344CB8AC3E}">
        <p14:creationId xmlns:p14="http://schemas.microsoft.com/office/powerpoint/2010/main" val="50572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6DB5D-88A9-A843-9D3A-5712E5DD5131}"/>
              </a:ext>
            </a:extLst>
          </p:cNvPr>
          <p:cNvPicPr>
            <a:picLocks noChangeAspect="1"/>
          </p:cNvPicPr>
          <p:nvPr/>
        </p:nvPicPr>
        <p:blipFill>
          <a:blip r:embed="rId2"/>
          <a:stretch>
            <a:fillRect/>
          </a:stretch>
        </p:blipFill>
        <p:spPr>
          <a:xfrm>
            <a:off x="739205" y="643466"/>
            <a:ext cx="10713590" cy="5571067"/>
          </a:xfrm>
          <a:prstGeom prst="rect">
            <a:avLst/>
          </a:prstGeom>
        </p:spPr>
      </p:pic>
    </p:spTree>
    <p:extLst>
      <p:ext uri="{BB962C8B-B14F-4D97-AF65-F5344CB8AC3E}">
        <p14:creationId xmlns:p14="http://schemas.microsoft.com/office/powerpoint/2010/main" val="2429889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62464997-D5E6-B14E-A0CC-9BD40A22A281}"/>
              </a:ext>
            </a:extLst>
          </p:cNvPr>
          <p:cNvPicPr>
            <a:picLocks noChangeAspect="1"/>
          </p:cNvPicPr>
          <p:nvPr/>
        </p:nvPicPr>
        <p:blipFill>
          <a:blip r:embed="rId3"/>
          <a:stretch>
            <a:fillRect/>
          </a:stretch>
        </p:blipFill>
        <p:spPr>
          <a:xfrm>
            <a:off x="911971" y="643466"/>
            <a:ext cx="6510915" cy="5566833"/>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002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AA3B212-6E2C-AC4B-9189-11A9316F18B6}"/>
              </a:ext>
            </a:extLst>
          </p:cNvPr>
          <p:cNvGrpSpPr/>
          <p:nvPr/>
        </p:nvGrpSpPr>
        <p:grpSpPr>
          <a:xfrm>
            <a:off x="1006697" y="403543"/>
            <a:ext cx="1917700" cy="1909465"/>
            <a:chOff x="1006697" y="403543"/>
            <a:chExt cx="1917700" cy="1909465"/>
          </a:xfrm>
        </p:grpSpPr>
        <p:pic>
          <p:nvPicPr>
            <p:cNvPr id="2050" name="Picture 2">
              <a:extLst>
                <a:ext uri="{FF2B5EF4-FFF2-40B4-BE49-F238E27FC236}">
                  <a16:creationId xmlns:a16="http://schemas.microsoft.com/office/drawing/2014/main" id="{299CFEA0-32B6-334B-94EC-A775F80D1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697" y="403543"/>
              <a:ext cx="1917700" cy="1447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26BA33-4F9F-D247-B0A0-C8152D6B0420}"/>
                </a:ext>
              </a:extLst>
            </p:cNvPr>
            <p:cNvSpPr txBox="1"/>
            <p:nvPr/>
          </p:nvSpPr>
          <p:spPr>
            <a:xfrm>
              <a:off x="1539276" y="1851343"/>
              <a:ext cx="852542" cy="461665"/>
            </a:xfrm>
            <a:prstGeom prst="rect">
              <a:avLst/>
            </a:prstGeom>
            <a:noFill/>
          </p:spPr>
          <p:txBody>
            <a:bodyPr wrap="none" rtlCol="0">
              <a:spAutoFit/>
            </a:bodyPr>
            <a:lstStyle/>
            <a:p>
              <a:pPr marL="0" algn="r" defTabSz="457200" rtl="1" eaLnBrk="1" latinLnBrk="0" hangingPunct="1"/>
              <a:r>
                <a:rPr lang="en-US" sz="2400" dirty="0"/>
                <a:t>Redis</a:t>
              </a:r>
              <a:endParaRPr lang="en-IL" sz="2400" dirty="0"/>
            </a:p>
          </p:txBody>
        </p:sp>
      </p:grpSp>
      <p:pic>
        <p:nvPicPr>
          <p:cNvPr id="2052" name="Picture 4" descr="i2.wp.com/benchodroff.com/wp-content/uploads/20...">
            <a:extLst>
              <a:ext uri="{FF2B5EF4-FFF2-40B4-BE49-F238E27FC236}">
                <a16:creationId xmlns:a16="http://schemas.microsoft.com/office/drawing/2014/main" id="{C9F540EC-3667-7540-9CCF-C4F737403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083" y="201448"/>
            <a:ext cx="1564947" cy="1564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TS - Open Source Messaging System | Secure, Native Cloud Application  Development">
            <a:extLst>
              <a:ext uri="{FF2B5EF4-FFF2-40B4-BE49-F238E27FC236}">
                <a16:creationId xmlns:a16="http://schemas.microsoft.com/office/drawing/2014/main" id="{40ED6DA3-D127-8B42-BCDE-12885E77D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395" y="403543"/>
            <a:ext cx="4694840" cy="116075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ADC91FE-59A6-934F-BED8-89F441C70823}"/>
              </a:ext>
            </a:extLst>
          </p:cNvPr>
          <p:cNvGrpSpPr/>
          <p:nvPr/>
        </p:nvGrpSpPr>
        <p:grpSpPr>
          <a:xfrm>
            <a:off x="1106873" y="3417900"/>
            <a:ext cx="1917700" cy="2604875"/>
            <a:chOff x="1106873" y="2519254"/>
            <a:chExt cx="1917700" cy="2604875"/>
          </a:xfrm>
        </p:grpSpPr>
        <p:pic>
          <p:nvPicPr>
            <p:cNvPr id="2056" name="Picture 8">
              <a:extLst>
                <a:ext uri="{FF2B5EF4-FFF2-40B4-BE49-F238E27FC236}">
                  <a16:creationId xmlns:a16="http://schemas.microsoft.com/office/drawing/2014/main" id="{5838F786-4F2E-824E-BE91-C1449A2F90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873" y="2519254"/>
              <a:ext cx="1917700" cy="2025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5370F1-654C-B344-BBAC-4169869F7D36}"/>
                </a:ext>
              </a:extLst>
            </p:cNvPr>
            <p:cNvSpPr txBox="1"/>
            <p:nvPr/>
          </p:nvSpPr>
          <p:spPr>
            <a:xfrm>
              <a:off x="1429358" y="4662464"/>
              <a:ext cx="1399870" cy="461665"/>
            </a:xfrm>
            <a:prstGeom prst="rect">
              <a:avLst/>
            </a:prstGeom>
            <a:noFill/>
          </p:spPr>
          <p:txBody>
            <a:bodyPr wrap="none" rtlCol="0">
              <a:spAutoFit/>
            </a:bodyPr>
            <a:lstStyle/>
            <a:p>
              <a:r>
                <a:rPr lang="en-IL" sz="2400" dirty="0"/>
                <a:t>rabbitMQ</a:t>
              </a:r>
            </a:p>
          </p:txBody>
        </p:sp>
      </p:grpSp>
      <p:pic>
        <p:nvPicPr>
          <p:cNvPr id="2058" name="Picture 10" descr="Apache Kafka">
            <a:extLst>
              <a:ext uri="{FF2B5EF4-FFF2-40B4-BE49-F238E27FC236}">
                <a16:creationId xmlns:a16="http://schemas.microsoft.com/office/drawing/2014/main" id="{F7FEF7F0-DF85-9B4A-AA38-59846CB49B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6115" y="3643410"/>
            <a:ext cx="19177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RPC – A high-performance, open source universal RPC framework">
            <a:extLst>
              <a:ext uri="{FF2B5EF4-FFF2-40B4-BE49-F238E27FC236}">
                <a16:creationId xmlns:a16="http://schemas.microsoft.com/office/drawing/2014/main" id="{337A0577-1A4B-0749-B6B4-0EC1B3406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569" y="3042260"/>
            <a:ext cx="3712693" cy="371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51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342900" indent="-342900">
              <a:buFont typeface="Wingdings" pitchFamily="2" charset="2"/>
              <a:buChar char="ü"/>
            </a:pPr>
            <a:r>
              <a:rPr lang="en-IL" sz="2400" dirty="0">
                <a:solidFill>
                  <a:srgbClr val="C00000"/>
                </a:solidFill>
              </a:rPr>
              <a:t>Phase 3 </a:t>
            </a:r>
          </a:p>
          <a:p>
            <a:pPr marL="800100" lvl="1" indent="-342900">
              <a:buFont typeface="Wingdings" pitchFamily="2" charset="2"/>
              <a:buChar char="ü"/>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3980501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C134-C67A-5641-8133-C6045CD52C6B}"/>
              </a:ext>
            </a:extLst>
          </p:cNvPr>
          <p:cNvSpPr>
            <a:spLocks noGrp="1"/>
          </p:cNvSpPr>
          <p:nvPr>
            <p:ph type="title"/>
          </p:nvPr>
        </p:nvSpPr>
        <p:spPr/>
        <p:txBody>
          <a:bodyPr/>
          <a:lstStyle/>
          <a:p>
            <a:r>
              <a:rPr lang="en-IL" dirty="0"/>
              <a:t>Summ</a:t>
            </a:r>
            <a:r>
              <a:rPr lang="en-US" dirty="0"/>
              <a:t>a</a:t>
            </a:r>
            <a:r>
              <a:rPr lang="en-IL" dirty="0"/>
              <a:t>ry</a:t>
            </a:r>
          </a:p>
        </p:txBody>
      </p:sp>
    </p:spTree>
    <p:extLst>
      <p:ext uri="{BB962C8B-B14F-4D97-AF65-F5344CB8AC3E}">
        <p14:creationId xmlns:p14="http://schemas.microsoft.com/office/powerpoint/2010/main" val="2469710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342900" indent="-342900">
              <a:buFont typeface="Wingdings" pitchFamily="2" charset="2"/>
              <a:buChar char="ü"/>
            </a:pPr>
            <a:r>
              <a:rPr lang="en-IL" sz="2400" dirty="0">
                <a:solidFill>
                  <a:srgbClr val="C00000"/>
                </a:solidFill>
              </a:rPr>
              <a:t>Phase 3 </a:t>
            </a:r>
          </a:p>
          <a:p>
            <a:pPr marL="800100" lvl="1" indent="-342900">
              <a:buFont typeface="Wingdings" pitchFamily="2" charset="2"/>
              <a:buChar char="ü"/>
            </a:pPr>
            <a:r>
              <a:rPr lang="en-IL" sz="2400" dirty="0">
                <a:solidFill>
                  <a:srgbClr val="C00000"/>
                </a:solidFill>
              </a:rPr>
              <a:t>Nest Microservices </a:t>
            </a:r>
          </a:p>
          <a:p>
            <a:pPr marL="342900" indent="-342900">
              <a:buFont typeface="Wingdings" pitchFamily="2" charset="2"/>
              <a:buChar char="ü"/>
            </a:pPr>
            <a:r>
              <a:rPr lang="en-IL" sz="2400" dirty="0">
                <a:solidFill>
                  <a:srgbClr val="C00000"/>
                </a:solidFill>
              </a:rPr>
              <a:t>Phase 4 </a:t>
            </a:r>
          </a:p>
          <a:p>
            <a:pPr marL="800100" lvl="1" indent="-342900">
              <a:buFont typeface="Wingdings" pitchFamily="2" charset="2"/>
              <a:buChar char="ü"/>
            </a:pPr>
            <a:r>
              <a:rPr lang="en-IL" sz="2400" dirty="0">
                <a:solidFill>
                  <a:srgbClr val="C00000"/>
                </a:solidFill>
              </a:rPr>
              <a:t>Summary </a:t>
            </a:r>
          </a:p>
        </p:txBody>
      </p:sp>
      <p:sp>
        <p:nvSpPr>
          <p:cNvPr id="2" name="TextBox 1">
            <a:extLst>
              <a:ext uri="{FF2B5EF4-FFF2-40B4-BE49-F238E27FC236}">
                <a16:creationId xmlns:a16="http://schemas.microsoft.com/office/drawing/2014/main" id="{D0C2C1AB-3529-674E-9156-C10C83BC1F0A}"/>
              </a:ext>
            </a:extLst>
          </p:cNvPr>
          <p:cNvSpPr txBox="1"/>
          <p:nvPr/>
        </p:nvSpPr>
        <p:spPr>
          <a:xfrm>
            <a:off x="3098043" y="5117910"/>
            <a:ext cx="3875964" cy="923330"/>
          </a:xfrm>
          <a:prstGeom prst="rect">
            <a:avLst/>
          </a:prstGeom>
          <a:noFill/>
        </p:spPr>
        <p:txBody>
          <a:bodyPr wrap="square" rtlCol="0">
            <a:spAutoFit/>
          </a:bodyPr>
          <a:lstStyle/>
          <a:p>
            <a:r>
              <a:rPr lang="en-IL" sz="5400" dirty="0"/>
              <a:t>Thank you</a:t>
            </a:r>
          </a:p>
        </p:txBody>
      </p:sp>
    </p:spTree>
    <p:extLst>
      <p:ext uri="{BB962C8B-B14F-4D97-AF65-F5344CB8AC3E}">
        <p14:creationId xmlns:p14="http://schemas.microsoft.com/office/powerpoint/2010/main" val="214908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2974789"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110515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73583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235938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195174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35168131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TotalTime>
  <Words>4083</Words>
  <Application>Microsoft Macintosh PowerPoint</Application>
  <PresentationFormat>Widescreen</PresentationFormat>
  <Paragraphs>600</Paragraphs>
  <Slides>47</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NestJs – A progressive Node.js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vt:lpstr>
      <vt:lpstr>Providers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NestJs – A progressive Node.js framework</dc:title>
  <dc:creator>Avraham Hamu</dc:creator>
  <cp:lastModifiedBy>Avraham Hamu</cp:lastModifiedBy>
  <cp:revision>26</cp:revision>
  <dcterms:created xsi:type="dcterms:W3CDTF">2020-09-25T10:43:18Z</dcterms:created>
  <dcterms:modified xsi:type="dcterms:W3CDTF">2020-10-06T21:43:47Z</dcterms:modified>
</cp:coreProperties>
</file>